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"/>
  </p:notesMasterIdLst>
  <p:sldIdLst>
    <p:sldId id="256" r:id="rId2"/>
    <p:sldId id="344" r:id="rId3"/>
    <p:sldId id="333" r:id="rId4"/>
    <p:sldId id="342" r:id="rId5"/>
    <p:sldId id="345" r:id="rId6"/>
    <p:sldId id="346" r:id="rId7"/>
    <p:sldId id="352" r:id="rId8"/>
    <p:sldId id="347" r:id="rId9"/>
    <p:sldId id="348" r:id="rId10"/>
    <p:sldId id="350" r:id="rId1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7014"/>
    <a:srgbClr val="254B8E"/>
    <a:srgbClr val="002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5" autoAdjust="0"/>
    <p:restoredTop sz="84431" autoAdjust="0"/>
  </p:normalViewPr>
  <p:slideViewPr>
    <p:cSldViewPr>
      <p:cViewPr varScale="1">
        <p:scale>
          <a:sx n="141" d="100"/>
          <a:sy n="141" d="100"/>
        </p:scale>
        <p:origin x="102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F52FC93-EBBD-4021-ADC3-712DC851642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C580DB5-E87C-4733-925A-0AD34FE4F66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F08DF0B8-F732-42AE-8586-44F2EB26D3D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6CA8F79-C8BD-472A-A3AA-E75C74BC7D6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BCB07E36-F9CF-4188-89F2-1E81AF673A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801D8B03-50C8-4B18-87C2-C8DC8E2988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53E08E-320C-4B4F-A767-E437D43C18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606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BE9791A6-BF6C-4F50-B560-57BDA7BBE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8B3BA59-6BA7-4222-9158-16824C8D172F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25D913A1-AA9A-404A-9E05-609F857AC0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EA9B68A-ACF2-42AE-B8F6-38AD874EF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C6E38B83-5823-4555-9138-E1AAA6F383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8FD863D-6645-4C62-ADD2-D9516B258280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C839EBB-E9C1-49AC-8351-C09F12CB7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C2A51460-8FD6-4A1C-9EF0-A818820DC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313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E08E-320C-4B4F-A767-E437D43C187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39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</a:t>
            </a:r>
            <a:r>
              <a:rPr lang="en-US" dirty="0" err="1"/>
              <a:t>umap</a:t>
            </a:r>
            <a:r>
              <a:rPr lang="en-US" dirty="0"/>
              <a:t> of the cohort, quantitative measure of diversity between NR and 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E08E-320C-4B4F-A767-E437D43C187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888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color gradient for </a:t>
            </a:r>
            <a:r>
              <a:rPr lang="en-US" dirty="0" err="1"/>
              <a:t>umap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E08E-320C-4B4F-A767-E437D43C187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53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itle.jpg">
            <a:extLst>
              <a:ext uri="{FF2B5EF4-FFF2-40B4-BE49-F238E27FC236}">
                <a16:creationId xmlns:a16="http://schemas.microsoft.com/office/drawing/2014/main" id="{157E0C1C-09C7-4C65-A2F2-37BC0D40D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C9FD6E8D-69F0-45B5-BA32-3E22A4858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438150"/>
            <a:ext cx="30622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809626" y="2571750"/>
            <a:ext cx="7800975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809626" y="3457575"/>
            <a:ext cx="7800975" cy="6858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95987A-2466-4E3D-A699-329B500557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white">
          <a:xfrm>
            <a:off x="819150" y="4648200"/>
            <a:ext cx="1905000" cy="285750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0B1DC0-875C-48DB-9DC2-C78A85DFDA3F}" type="datetime4">
              <a:rPr lang="en-US"/>
              <a:pPr>
                <a:defRPr/>
              </a:pPr>
              <a:t>November 5, 2021</a:t>
            </a:fld>
            <a:endParaRPr lang="en-US">
              <a:latin typeface="Times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E9390B-3034-45D2-8FB4-0E9831D73B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3124200" y="4648200"/>
            <a:ext cx="2895600" cy="285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BCE964-16ED-49F5-B9A7-E057C7AE92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6705600" y="4648200"/>
            <a:ext cx="1905000" cy="285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BA45FB-1C5D-43E5-90B3-996F053BF4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189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76538-BA21-4ADA-ACB3-BA377C415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143D83-424B-48BD-B131-C076FB20E7DB}" type="datetime4">
              <a:rPr lang="en-US"/>
              <a:pPr>
                <a:defRPr/>
              </a:pPr>
              <a:t>November 5, 2021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D8CF6-C3BE-479C-83B0-470CEC4AC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14A8A-1DA8-48C2-BF01-346AEA959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521FF-5659-4DDA-9782-9A1620DEB70B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4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292894"/>
            <a:ext cx="1943100" cy="42791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292894"/>
            <a:ext cx="5676900" cy="42791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045D1-991D-4CBD-B877-B44C867E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AE6DD8-4EC8-4508-A215-0715D8589439}" type="datetime4">
              <a:rPr lang="en-US"/>
              <a:pPr>
                <a:defRPr/>
              </a:pPr>
              <a:t>November 5, 2021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E1D0A-AFCB-429A-B945-F653B71F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53600-0BE3-40B8-9586-56E6A0C79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7DC37-E2DB-41E0-A4DC-C2DF93A6EFA1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3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3BD9A-0E1F-4A40-B824-C557CE7E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83CFF-79CD-442F-B1FF-79B91BB24EC7}" type="datetime4">
              <a:rPr lang="en-US"/>
              <a:pPr>
                <a:defRPr/>
              </a:pPr>
              <a:t>November 5, 2021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D7C22-2BBC-4B99-AF94-2804CF594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12879-2FD9-4415-8556-19DDBCDD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6A0E3-7BD2-4FDB-8996-D2B932F601D5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1A199-EDD3-4E10-8106-E7A5D6198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CDE2BD-B439-4B33-B112-8DD94D41C487}" type="datetime4">
              <a:rPr lang="en-US"/>
              <a:pPr>
                <a:defRPr/>
              </a:pPr>
              <a:t>November 5, 2021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CC1C2-C515-4784-B2B6-6145421CF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6B648-5C58-46B2-BB96-6D2711BEF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66EC6-AF6C-49F0-B7B0-26B5D1B1FFB9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6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5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0CBDC-4EE5-4CFF-980D-C91B03963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19F8F9-7C98-4846-ABC8-0EA8F2CE1A0C}" type="datetime4">
              <a:rPr lang="en-US"/>
              <a:pPr>
                <a:defRPr/>
              </a:pPr>
              <a:t>November 5, 2021</a:t>
            </a:fld>
            <a:endParaRPr lang="en-US">
              <a:latin typeface="Time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26DBC-1F1D-454D-8FEB-5623F8A5C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44CB4-6F55-4D6B-8D4A-6A7CF5D3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443F6-0876-4A76-B1BC-26F0E03963D0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7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9639EC-0960-4E24-AA8B-67D1B274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26BCDA-4573-4A66-95C2-8CACA7048BAD}" type="datetime4">
              <a:rPr lang="en-US"/>
              <a:pPr>
                <a:defRPr/>
              </a:pPr>
              <a:t>November 5, 2021</a:t>
            </a:fld>
            <a:endParaRPr lang="en-US">
              <a:latin typeface="Times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ACC60A-FAF7-4BC7-9706-259C6D9B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FA984-416F-48A7-A55A-5454A71C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BC592-8481-4106-AAEE-9662B5B9B1BF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2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875C2-7331-487E-AF80-9D8E7158C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8DB8C1-A1EC-4292-853B-374A78704047}" type="datetime4">
              <a:rPr lang="en-US"/>
              <a:pPr>
                <a:defRPr/>
              </a:pPr>
              <a:t>November 5, 2021</a:t>
            </a:fld>
            <a:endParaRPr lang="en-US">
              <a:latin typeface="Times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8D7E96-8AA3-428D-A7E3-22AEEC913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69849-AEDA-40DF-985C-A258EDCD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788B1-EEC4-4CFE-BA75-F7FDAE044F96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2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C1D78E-7017-495B-9F81-7EE0C8D98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089B8A-D1B5-493E-8BA6-B124CEC087C1}" type="datetime4">
              <a:rPr lang="en-US"/>
              <a:pPr>
                <a:defRPr/>
              </a:pPr>
              <a:t>November 5, 2021</a:t>
            </a:fld>
            <a:endParaRPr lang="en-US">
              <a:latin typeface="Times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9F88FD-EE6E-48AF-98F8-1F55C85A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5F3B1-C02A-4F43-A6B6-82ED5D9B0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63EB7-89B1-4F2B-AED3-FEAD6C2EDEF7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9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6DF74-1CED-4D82-889C-0B4E49950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DD8141-F813-423B-A094-E918D1A1CD4D}" type="datetime4">
              <a:rPr lang="en-US"/>
              <a:pPr>
                <a:defRPr/>
              </a:pPr>
              <a:t>November 5, 2021</a:t>
            </a:fld>
            <a:endParaRPr lang="en-US">
              <a:latin typeface="Time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6376B-88FD-40D8-AA32-682C9F46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DA62E-AA0C-44DD-AF8E-A475FDF75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42DC7-BC84-4DFB-B2D0-988EB857DF2F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46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6107A-4B2F-4662-8A92-85F67E8E7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C59EB0-5E95-4610-9F2B-8C6F945EB091}" type="datetime4">
              <a:rPr lang="en-US"/>
              <a:pPr>
                <a:defRPr/>
              </a:pPr>
              <a:t>November 5, 2021</a:t>
            </a:fld>
            <a:endParaRPr lang="en-US">
              <a:latin typeface="Time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8335E-54C5-4C73-A17B-E5CB3D114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33A1C-0C58-4447-B514-AB3E08542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E9E65-4AC8-4E8F-9CB4-BCD5E9DB5A0B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7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in.jpg">
            <a:extLst>
              <a:ext uri="{FF2B5EF4-FFF2-40B4-BE49-F238E27FC236}">
                <a16:creationId xmlns:a16="http://schemas.microsoft.com/office/drawing/2014/main" id="{33974A06-2775-432A-8F35-6E9B0CFA0E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FF17012F-B48C-4C71-AC58-83E4071EC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809625" y="293688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F5D6EAFB-3CB8-4282-A195-6A277D5CF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809625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0E820F8F-AC5F-469C-A169-FF575E2EFE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809625" y="474345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254B8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8B7BF2F-59A0-4CBA-8F2D-9D5D3F8298ED}" type="datetime4">
              <a:rPr lang="en-US"/>
              <a:pPr>
                <a:defRPr/>
              </a:pPr>
              <a:t>November 5, 2021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20F2F1-1014-462B-8ADF-4DC06A2D98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474345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254B8E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C7A5640-4F3D-4A85-BFFB-44C01B37DD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667500" y="474345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254B8E"/>
                </a:solidFill>
                <a:latin typeface="Arial" panose="020B0604020202020204" pitchFamily="34" charset="0"/>
              </a:defRPr>
            </a:lvl1pPr>
          </a:lstStyle>
          <a:p>
            <a:fld id="{ABA2C62C-0993-4311-A88B-727F358DCE54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F755AF3-8753-4185-B674-DB8F00887F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285750"/>
            <a:ext cx="1531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254B8E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254B8E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54B8E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254B8E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>
            <a:extLst>
              <a:ext uri="{FF2B5EF4-FFF2-40B4-BE49-F238E27FC236}">
                <a16:creationId xmlns:a16="http://schemas.microsoft.com/office/drawing/2014/main" id="{6AC2ADC3-79B8-4BE7-A026-B88DAC6E390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November 12, 2021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E2ABBFA4-DB96-4FEE-B6D4-40C2A2FFDB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1047750"/>
            <a:ext cx="7800975" cy="85725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002060"/>
                </a:solidFill>
              </a:rPr>
              <a:t>Deep learning reveals predictive sequence concepts within immune repertoires to immunotherapy</a:t>
            </a:r>
          </a:p>
        </p:txBody>
      </p:sp>
      <p:sp>
        <p:nvSpPr>
          <p:cNvPr id="13317" name="Rectangle 3">
            <a:extLst>
              <a:ext uri="{FF2B5EF4-FFF2-40B4-BE49-F238E27FC236}">
                <a16:creationId xmlns:a16="http://schemas.microsoft.com/office/drawing/2014/main" id="{6267B891-5123-4A0A-861B-DD7ED6E6F4D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442" y="2419350"/>
            <a:ext cx="9035358" cy="6858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John-William Sidhom, MD., PhD.</a:t>
            </a:r>
          </a:p>
          <a:p>
            <a:pPr algn="ctr" eaLnBrk="1" hangingPunct="1"/>
            <a:endParaRPr lang="en-US" altLang="en-US" dirty="0"/>
          </a:p>
          <a:p>
            <a:pPr algn="ctr" eaLnBrk="1" hangingPunct="1"/>
            <a:r>
              <a:rPr lang="en-US" altLang="en-US" sz="1400" dirty="0"/>
              <a:t>Giacomo Oliveira, PhD., Petra Ross-MacDonald, PhD., Megan Wind-Rotolo, PhD., </a:t>
            </a:r>
          </a:p>
          <a:p>
            <a:pPr algn="ctr" eaLnBrk="1" hangingPunct="1"/>
            <a:r>
              <a:rPr lang="en-US" altLang="en-US" sz="1400" dirty="0"/>
              <a:t>Catherine J. Wu, MD.,  Drew M. </a:t>
            </a:r>
            <a:r>
              <a:rPr lang="en-US" altLang="en-US" sz="1400" dirty="0" err="1"/>
              <a:t>Pardoll</a:t>
            </a:r>
            <a:r>
              <a:rPr lang="en-US" altLang="en-US" sz="1400" dirty="0"/>
              <a:t>, MD., PhD., Alexander S. </a:t>
            </a:r>
            <a:r>
              <a:rPr lang="en-US" altLang="en-US" sz="1400" dirty="0" err="1"/>
              <a:t>Baras</a:t>
            </a:r>
            <a:r>
              <a:rPr lang="en-US" altLang="en-US" sz="1400" dirty="0"/>
              <a:t>, MD., PhD.</a:t>
            </a:r>
            <a:endParaRPr lang="en-US" altLang="en-US" dirty="0"/>
          </a:p>
          <a:p>
            <a:pPr algn="ctr" eaLnBrk="1" hangingPunct="1"/>
            <a:endParaRPr lang="en-US" alt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C596EA2-08C6-4B7A-A62B-BD298506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0300" y="4648200"/>
            <a:ext cx="4343400" cy="28575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Bloomberg~Kimmel</a:t>
            </a:r>
            <a:r>
              <a:rPr lang="en-US" dirty="0"/>
              <a:t> Institute for Cancer Immunotherapy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0BCD83-2086-194F-9F4D-5042A9FEF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" y="209550"/>
            <a:ext cx="2070100" cy="4827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A7B528-F489-4C43-A8DC-E3F7B42A83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9"/>
          <a:stretch/>
        </p:blipFill>
        <p:spPr>
          <a:xfrm>
            <a:off x="669472" y="514350"/>
            <a:ext cx="6874328" cy="434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B77DD0-0866-524E-91FC-3FE71667E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" y="4705350"/>
            <a:ext cx="2070100" cy="4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33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>
            <a:extLst>
              <a:ext uri="{FF2B5EF4-FFF2-40B4-BE49-F238E27FC236}">
                <a16:creationId xmlns:a16="http://schemas.microsoft.com/office/drawing/2014/main" id="{F760B9C7-7FEC-4C07-BD7A-FF28EE94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TCR sequencing</a:t>
            </a:r>
          </a:p>
        </p:txBody>
      </p:sp>
      <p:sp>
        <p:nvSpPr>
          <p:cNvPr id="14339" name="Content Placeholder 4">
            <a:extLst>
              <a:ext uri="{FF2B5EF4-FFF2-40B4-BE49-F238E27FC236}">
                <a16:creationId xmlns:a16="http://schemas.microsoft.com/office/drawing/2014/main" id="{486199C9-E080-43F2-A2D5-C998F0E8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1276350"/>
            <a:ext cx="7115175" cy="3086100"/>
          </a:xfrm>
        </p:spPr>
        <p:txBody>
          <a:bodyPr/>
          <a:lstStyle/>
          <a:p>
            <a:r>
              <a:rPr lang="en-US" sz="2200" dirty="0"/>
              <a:t>By studying the T-cell response through TCR-sequencing, one can characterize the antigenic determinants of response.</a:t>
            </a:r>
          </a:p>
          <a:p>
            <a:r>
              <a:rPr lang="en-US" sz="2200" dirty="0"/>
              <a:t>However, much of the work in cancer immunology has been limited to characterizing the quantitative aspects of the TCR repertoire.</a:t>
            </a:r>
          </a:p>
          <a:p>
            <a:r>
              <a:rPr lang="en-US" sz="2200" dirty="0"/>
              <a:t>Here, for the first time, we queried whether there are TCR sequence concepts (i.e. motifs) that were predictive of response to immunotherapy in melanoma.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4EAAFB-6532-3243-A559-B6B0AACBD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" y="4705350"/>
            <a:ext cx="2070100" cy="4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27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4083D-EB4D-437A-B586-4BE29B12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Checkmate-038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E596BB-733A-4B9D-B513-05A6A521D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8" r="65557"/>
          <a:stretch/>
        </p:blipFill>
        <p:spPr>
          <a:xfrm>
            <a:off x="2743200" y="983678"/>
            <a:ext cx="3927743" cy="35077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80774E-2706-4CD4-B1DC-605851C8B31B}"/>
              </a:ext>
            </a:extLst>
          </p:cNvPr>
          <p:cNvSpPr/>
          <p:nvPr/>
        </p:nvSpPr>
        <p:spPr bwMode="auto">
          <a:xfrm>
            <a:off x="2475397" y="880490"/>
            <a:ext cx="887186" cy="470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8038D6-D73A-40AC-9142-EB9CDB78AFD8}"/>
              </a:ext>
            </a:extLst>
          </p:cNvPr>
          <p:cNvSpPr txBox="1"/>
          <p:nvPr/>
        </p:nvSpPr>
        <p:spPr>
          <a:xfrm>
            <a:off x="3098018" y="4363816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43 </a:t>
            </a:r>
            <a:r>
              <a:rPr lang="en-US" dirty="0" err="1"/>
              <a:t>ptx</a:t>
            </a:r>
            <a:r>
              <a:rPr lang="en-US" dirty="0"/>
              <a:t> w/TCR-Seq Pre &amp; On Therapy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C885CD-5845-6840-B210-AD13B1CC3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" y="4705350"/>
            <a:ext cx="2070100" cy="4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0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AD46CDB-5A2D-0A49-BBEC-98EB08CCA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001"/>
            <a:ext cx="7772400" cy="857250"/>
          </a:xfrm>
        </p:spPr>
        <p:txBody>
          <a:bodyPr/>
          <a:lstStyle/>
          <a:p>
            <a:r>
              <a:rPr lang="en-US"/>
              <a:t>DeepTCR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23EA49-D8F4-7F44-8AA2-BF804DD5F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72232"/>
            <a:ext cx="5731404" cy="41855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92968D-63E6-EA48-9FFD-4CEC81617A8C}"/>
              </a:ext>
            </a:extLst>
          </p:cNvPr>
          <p:cNvSpPr/>
          <p:nvPr/>
        </p:nvSpPr>
        <p:spPr>
          <a:xfrm>
            <a:off x="5334000" y="4815017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Sidhom, J. W., et. al.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Communications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(2021)</a:t>
            </a:r>
            <a:endParaRPr lang="en-US" sz="12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3C43BA-0CE8-CA40-A306-7D1342337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" y="4705350"/>
            <a:ext cx="2070100" cy="4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74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C1D1E9-4D26-9C4C-A2B3-ECCDC60DA708}"/>
              </a:ext>
            </a:extLst>
          </p:cNvPr>
          <p:cNvGrpSpPr/>
          <p:nvPr/>
        </p:nvGrpSpPr>
        <p:grpSpPr>
          <a:xfrm>
            <a:off x="112150" y="1024689"/>
            <a:ext cx="4307449" cy="3769206"/>
            <a:chOff x="147817" y="1047750"/>
            <a:chExt cx="4307449" cy="3769206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8D19702D-6FC9-074A-B592-7B47872D0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" t="9180" r="50833" b="3672"/>
            <a:stretch/>
          </p:blipFill>
          <p:spPr>
            <a:xfrm>
              <a:off x="152400" y="1200150"/>
              <a:ext cx="4267200" cy="361680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F4C3711-6072-0B49-AB38-C6C76F8164DC}"/>
                </a:ext>
              </a:extLst>
            </p:cNvPr>
            <p:cNvSpPr/>
            <p:nvPr/>
          </p:nvSpPr>
          <p:spPr bwMode="auto">
            <a:xfrm>
              <a:off x="147817" y="1047750"/>
              <a:ext cx="887186" cy="47060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BE0B04-1F7C-184B-B35C-3096B374693A}"/>
                </a:ext>
              </a:extLst>
            </p:cNvPr>
            <p:cNvSpPr/>
            <p:nvPr/>
          </p:nvSpPr>
          <p:spPr bwMode="auto">
            <a:xfrm>
              <a:off x="3568080" y="1110544"/>
              <a:ext cx="887186" cy="47060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589947-CA36-A84A-81EF-9A370D5E3659}"/>
              </a:ext>
            </a:extLst>
          </p:cNvPr>
          <p:cNvGrpSpPr/>
          <p:nvPr/>
        </p:nvGrpSpPr>
        <p:grpSpPr>
          <a:xfrm>
            <a:off x="4267200" y="948089"/>
            <a:ext cx="4446527" cy="3829048"/>
            <a:chOff x="4316475" y="964847"/>
            <a:chExt cx="4446527" cy="3829048"/>
          </a:xfrm>
        </p:grpSpPr>
        <p:pic>
          <p:nvPicPr>
            <p:cNvPr id="4" name="Picture 3" descr="Chart&#10;&#10;Description automatically generated">
              <a:extLst>
                <a:ext uri="{FF2B5EF4-FFF2-40B4-BE49-F238E27FC236}">
                  <a16:creationId xmlns:a16="http://schemas.microsoft.com/office/drawing/2014/main" id="{AF4EFA0F-AA90-2448-88E3-0045A0817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9180" r="5833" b="3672"/>
            <a:stretch/>
          </p:blipFill>
          <p:spPr>
            <a:xfrm>
              <a:off x="4724402" y="1177089"/>
              <a:ext cx="4038600" cy="361680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1C7B31-8D1C-B049-AB80-4A0A86F8A4E4}"/>
                </a:ext>
              </a:extLst>
            </p:cNvPr>
            <p:cNvSpPr/>
            <p:nvPr/>
          </p:nvSpPr>
          <p:spPr bwMode="auto">
            <a:xfrm>
              <a:off x="4316475" y="964847"/>
              <a:ext cx="887186" cy="47060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0" name="Title 3">
            <a:extLst>
              <a:ext uri="{FF2B5EF4-FFF2-40B4-BE49-F238E27FC236}">
                <a16:creationId xmlns:a16="http://schemas.microsoft.com/office/drawing/2014/main" id="{A34F6F6A-FC37-C24F-B74B-B59572BE7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293688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en-US" dirty="0"/>
              <a:t>Predicting Response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A1A1DC-66D8-C942-9E0F-3B66A6050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" y="4705350"/>
            <a:ext cx="2070100" cy="4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33911-D265-D648-BD7E-0C3D62EC3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6" t="6287" b="59142"/>
          <a:stretch/>
        </p:blipFill>
        <p:spPr>
          <a:xfrm>
            <a:off x="2438400" y="414775"/>
            <a:ext cx="4267200" cy="4313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6FF5A-A3FD-0E45-A869-F3597B72E962}"/>
              </a:ext>
            </a:extLst>
          </p:cNvPr>
          <p:cNvSpPr txBox="1"/>
          <p:nvPr/>
        </p:nvSpPr>
        <p:spPr>
          <a:xfrm>
            <a:off x="6553200" y="4485442"/>
            <a:ext cx="25474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00" dirty="0"/>
              <a:t>Blue = high P(response)</a:t>
            </a:r>
          </a:p>
          <a:p>
            <a:pPr algn="ctr"/>
            <a:r>
              <a:rPr lang="en-US" sz="1900" dirty="0"/>
              <a:t>Red = low P(response)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5D170-DD38-C143-B0AD-CDBC5D3E06EC}"/>
              </a:ext>
            </a:extLst>
          </p:cNvPr>
          <p:cNvSpPr/>
          <p:nvPr/>
        </p:nvSpPr>
        <p:spPr bwMode="auto">
          <a:xfrm>
            <a:off x="1932214" y="272344"/>
            <a:ext cx="887186" cy="470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C40DA4-D41B-5B43-B17B-876814F48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" y="4705350"/>
            <a:ext cx="2070100" cy="4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90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3206D513-CF50-234F-B434-29E48C453825}"/>
              </a:ext>
            </a:extLst>
          </p:cNvPr>
          <p:cNvSpPr txBox="1">
            <a:spLocks/>
          </p:cNvSpPr>
          <p:nvPr/>
        </p:nvSpPr>
        <p:spPr>
          <a:xfrm>
            <a:off x="685800" y="1885950"/>
            <a:ext cx="7772400" cy="8572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  <a:ea typeface="MS PGothic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  <a:ea typeface="MS PGothic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  <a:ea typeface="MS PGothic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  <a:ea typeface="MS PGothic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kern="0" dirty="0"/>
              <a:t>What are the specificities of these predictive TCRs?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8EB6F4-5B31-8D45-BF6B-873E2CB89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" y="4705350"/>
            <a:ext cx="2070100" cy="4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0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86A73B-8204-8B49-A4BA-E34696036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685" y="712272"/>
            <a:ext cx="2122296" cy="16330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B11EE64-8C6C-1C41-B695-0FFCB255E96B}"/>
              </a:ext>
            </a:extLst>
          </p:cNvPr>
          <p:cNvGrpSpPr/>
          <p:nvPr/>
        </p:nvGrpSpPr>
        <p:grpSpPr>
          <a:xfrm>
            <a:off x="204779" y="556419"/>
            <a:ext cx="4699819" cy="4030662"/>
            <a:chOff x="4419600" y="819150"/>
            <a:chExt cx="4699819" cy="40306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4E7741-797E-C042-BE07-0342C0E9E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4739"/>
            <a:stretch/>
          </p:blipFill>
          <p:spPr>
            <a:xfrm>
              <a:off x="4419600" y="819150"/>
              <a:ext cx="2309821" cy="196769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48FDC-EF64-4244-B094-6F9D4D624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979"/>
            <a:stretch/>
          </p:blipFill>
          <p:spPr>
            <a:xfrm>
              <a:off x="4454013" y="2882116"/>
              <a:ext cx="4665406" cy="196769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86124BC-0A83-384E-A254-C69D39237585}"/>
              </a:ext>
            </a:extLst>
          </p:cNvPr>
          <p:cNvSpPr/>
          <p:nvPr/>
        </p:nvSpPr>
        <p:spPr>
          <a:xfrm>
            <a:off x="5281" y="202972"/>
            <a:ext cx="266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Oliveira, G., et. al.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Nature (2021)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A797C7-F8AE-6D4B-BA6A-94B38E290FD5}"/>
              </a:ext>
            </a:extLst>
          </p:cNvPr>
          <p:cNvSpPr txBox="1"/>
          <p:nvPr/>
        </p:nvSpPr>
        <p:spPr>
          <a:xfrm>
            <a:off x="3048000" y="29530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P(response)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443738-C0D1-AE42-955D-53AD8DBB9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480" y="2358231"/>
            <a:ext cx="4000210" cy="2472531"/>
          </a:xfrm>
          <a:prstGeom prst="rect">
            <a:avLst/>
          </a:prstGeom>
        </p:spPr>
      </p:pic>
      <p:sp>
        <p:nvSpPr>
          <p:cNvPr id="17" name="Left Brace 16">
            <a:extLst>
              <a:ext uri="{FF2B5EF4-FFF2-40B4-BE49-F238E27FC236}">
                <a16:creationId xmlns:a16="http://schemas.microsoft.com/office/drawing/2014/main" id="{6F1777E9-B8FC-DC46-B09E-3AF607983163}"/>
              </a:ext>
            </a:extLst>
          </p:cNvPr>
          <p:cNvSpPr/>
          <p:nvPr/>
        </p:nvSpPr>
        <p:spPr bwMode="auto">
          <a:xfrm rot="16200000">
            <a:off x="6057900" y="4133850"/>
            <a:ext cx="152400" cy="1295400"/>
          </a:xfrm>
          <a:prstGeom prst="leftBrace">
            <a:avLst>
              <a:gd name="adj1" fmla="val 8333"/>
              <a:gd name="adj2" fmla="val 48824"/>
            </a:avLst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FE4BA1-1E45-B842-BCB9-A4AE1923EA67}"/>
              </a:ext>
            </a:extLst>
          </p:cNvPr>
          <p:cNvSpPr txBox="1"/>
          <p:nvPr/>
        </p:nvSpPr>
        <p:spPr>
          <a:xfrm>
            <a:off x="5492982" y="4825364"/>
            <a:ext cx="111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Tumor specific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A5CC02-F3FB-9D47-A45F-BB7F52E9A9D0}"/>
              </a:ext>
            </a:extLst>
          </p:cNvPr>
          <p:cNvSpPr/>
          <p:nvPr/>
        </p:nvSpPr>
        <p:spPr bwMode="auto">
          <a:xfrm>
            <a:off x="6719896" y="4705349"/>
            <a:ext cx="655168" cy="3313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647E12C-9601-C946-B9FE-90469F666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712272"/>
            <a:ext cx="1244848" cy="12448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47CFF7-C695-6542-8726-1B1F258B23D5}"/>
              </a:ext>
            </a:extLst>
          </p:cNvPr>
          <p:cNvSpPr txBox="1"/>
          <p:nvPr/>
        </p:nvSpPr>
        <p:spPr>
          <a:xfrm>
            <a:off x="6477000" y="1957120"/>
            <a:ext cx="129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Giacomo Oliveira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DF6313A-F47B-F542-B02D-33B88E9B76B1}"/>
              </a:ext>
            </a:extLst>
          </p:cNvPr>
          <p:cNvSpPr/>
          <p:nvPr/>
        </p:nvSpPr>
        <p:spPr bwMode="auto">
          <a:xfrm rot="16200000">
            <a:off x="7688102" y="3935252"/>
            <a:ext cx="152400" cy="1692596"/>
          </a:xfrm>
          <a:prstGeom prst="leftBrace">
            <a:avLst>
              <a:gd name="adj1" fmla="val 8333"/>
              <a:gd name="adj2" fmla="val 48824"/>
            </a:avLst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A644AB-8053-4B43-A055-B52312504FDF}"/>
              </a:ext>
            </a:extLst>
          </p:cNvPr>
          <p:cNvSpPr txBox="1"/>
          <p:nvPr/>
        </p:nvSpPr>
        <p:spPr>
          <a:xfrm>
            <a:off x="7204950" y="4825364"/>
            <a:ext cx="1036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Virus specific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EF29F8-E7FB-7E47-B9C1-2AD02044CB0B}"/>
              </a:ext>
            </a:extLst>
          </p:cNvPr>
          <p:cNvCxnSpPr>
            <a:endCxn id="10" idx="2"/>
          </p:cNvCxnSpPr>
          <p:nvPr/>
        </p:nvCxnSpPr>
        <p:spPr bwMode="auto">
          <a:xfrm>
            <a:off x="2514600" y="295305"/>
            <a:ext cx="57295" cy="42917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9049530-05B1-324E-9633-C68AB357E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" y="4705350"/>
            <a:ext cx="2070100" cy="4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9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/>
      <p:bldP spid="23" grpId="0" animBg="1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708CFC-25C3-D746-A896-B2576A432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876550"/>
            <a:ext cx="2016136" cy="2156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E41B2-394D-6E49-998E-0E3F8EB9E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McPas</a:t>
            </a:r>
            <a:r>
              <a:rPr lang="en-US" dirty="0"/>
              <a:t> DB Validation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BA359B-8A6F-9342-AD5D-DCEC6C6FE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6" y="1064243"/>
            <a:ext cx="4543024" cy="3356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7765CD-09B6-9049-BF5F-3370C72E6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825" y="895350"/>
            <a:ext cx="4317274" cy="21282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CE1003-9F30-7347-96C2-C621329A156D}"/>
              </a:ext>
            </a:extLst>
          </p:cNvPr>
          <p:cNvSpPr/>
          <p:nvPr/>
        </p:nvSpPr>
        <p:spPr bwMode="auto">
          <a:xfrm>
            <a:off x="1828800" y="4234744"/>
            <a:ext cx="887186" cy="470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1D38B3-D7B1-1F4A-8144-EEBE79273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" y="4705350"/>
            <a:ext cx="2070100" cy="4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HM_Whit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JHM_White_HD</Template>
  <TotalTime>21273</TotalTime>
  <Words>244</Words>
  <Application>Microsoft Macintosh PowerPoint</Application>
  <PresentationFormat>On-screen Show (16:9)</PresentationFormat>
  <Paragraphs>32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Times</vt:lpstr>
      <vt:lpstr>JHM_White</vt:lpstr>
      <vt:lpstr>Deep learning reveals predictive sequence concepts within immune repertoires to immunotherapy</vt:lpstr>
      <vt:lpstr>TCR sequencing</vt:lpstr>
      <vt:lpstr>Checkmate-038</vt:lpstr>
      <vt:lpstr>DeepTCR</vt:lpstr>
      <vt:lpstr>Predicting Response</vt:lpstr>
      <vt:lpstr>PowerPoint Presentation</vt:lpstr>
      <vt:lpstr>PowerPoint Presentation</vt:lpstr>
      <vt:lpstr>PowerPoint Presentation</vt:lpstr>
      <vt:lpstr>McPas DB Validation</vt:lpstr>
      <vt:lpstr>PowerPoint Presentation</vt:lpstr>
    </vt:vector>
  </TitlesOfParts>
  <Company>뿿젠뿿잀١胐Ȱ珬뿿��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of the Immune Synapse</dc:title>
  <dc:creator>John</dc:creator>
  <cp:lastModifiedBy>John-William Sidhom</cp:lastModifiedBy>
  <cp:revision>297</cp:revision>
  <dcterms:created xsi:type="dcterms:W3CDTF">2018-09-25T14:53:33Z</dcterms:created>
  <dcterms:modified xsi:type="dcterms:W3CDTF">2021-11-11T06:20:01Z</dcterms:modified>
</cp:coreProperties>
</file>