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5"/>
  </p:notesMasterIdLst>
  <p:sldIdLst>
    <p:sldId id="256" r:id="rId2"/>
    <p:sldId id="280" r:id="rId3"/>
    <p:sldId id="262" r:id="rId4"/>
    <p:sldId id="264" r:id="rId5"/>
    <p:sldId id="267" r:id="rId6"/>
    <p:sldId id="281" r:id="rId7"/>
    <p:sldId id="271" r:id="rId8"/>
    <p:sldId id="282" r:id="rId9"/>
    <p:sldId id="278" r:id="rId10"/>
    <p:sldId id="272" r:id="rId11"/>
    <p:sldId id="273" r:id="rId12"/>
    <p:sldId id="275" r:id="rId13"/>
    <p:sldId id="274" r:id="rId14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4B8E"/>
    <a:srgbClr val="002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1" autoAdjust="0"/>
    <p:restoredTop sz="94660"/>
  </p:normalViewPr>
  <p:slideViewPr>
    <p:cSldViewPr>
      <p:cViewPr>
        <p:scale>
          <a:sx n="178" d="100"/>
          <a:sy n="178" d="100"/>
        </p:scale>
        <p:origin x="-488" y="-4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4F52FC93-EBBD-4021-ADC3-712DC851642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FC580DB5-E87C-4733-925A-0AD34FE4F66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xmlns="" id="{F08DF0B8-F732-42AE-8586-44F2EB26D3D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xmlns="" id="{36CA8F79-C8BD-472A-A3AA-E75C74BC7D6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xmlns="" id="{BCB07E36-F9CF-4188-89F2-1E81AF673A4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xmlns="" id="{801D8B03-50C8-4B18-87C2-C8DC8E2988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53E08E-320C-4B4F-A767-E437D43C18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606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xmlns="" id="{BE9791A6-BF6C-4F50-B560-57BDA7BBEE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8B3BA59-6BA7-4222-9158-16824C8D172F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xmlns="" id="{25D913A1-AA9A-404A-9E05-609F857AC0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xmlns="" id="{EEA9B68A-ACF2-42AE-B8F6-38AD874EF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xmlns="" id="{C6E38B83-5823-4555-9138-E1AAA6F383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8FD863D-6645-4C62-ADD2-D9516B258280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xmlns="" id="{8C839EBB-E9C1-49AC-8351-C09F12CB7A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xmlns="" id="{C2A51460-8FD6-4A1C-9EF0-A818820DC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5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xmlns="" id="{C6E38B83-5823-4555-9138-E1AAA6F383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8FD863D-6645-4C62-ADD2-D9516B258280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xmlns="" id="{8C839EBB-E9C1-49AC-8351-C09F12CB7A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xmlns="" id="{C2A51460-8FD6-4A1C-9EF0-A818820DC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8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xmlns="" id="{C6E38B83-5823-4555-9138-E1AAA6F383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8FD863D-6645-4C62-ADD2-D9516B258280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xmlns="" id="{8C839EBB-E9C1-49AC-8351-C09F12CB7A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xmlns="" id="{C2A51460-8FD6-4A1C-9EF0-A818820DC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86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title.jpg">
            <a:extLst>
              <a:ext uri="{FF2B5EF4-FFF2-40B4-BE49-F238E27FC236}">
                <a16:creationId xmlns:a16="http://schemas.microsoft.com/office/drawing/2014/main" xmlns="" id="{157E0C1C-09C7-4C65-A2F2-37BC0D40D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C9FD6E8D-69F0-45B5-BA32-3E22A4858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438150"/>
            <a:ext cx="30622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809626" y="2571750"/>
            <a:ext cx="7800975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809626" y="3457575"/>
            <a:ext cx="7800975" cy="6858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4895987A-2466-4E3D-A699-329B500557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white">
          <a:xfrm>
            <a:off x="819150" y="4648200"/>
            <a:ext cx="1905000" cy="285750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0B1DC0-875C-48DB-9DC2-C78A85DFDA3F}" type="datetime4">
              <a:rPr lang="en-US"/>
              <a:pPr>
                <a:defRPr/>
              </a:pPr>
              <a:t>November 9, 2018</a:t>
            </a:fld>
            <a:endParaRPr lang="en-US">
              <a:latin typeface="Times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FCE9390B-3034-45D2-8FB4-0E9831D73B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white">
          <a:xfrm>
            <a:off x="3124200" y="4648200"/>
            <a:ext cx="2895600" cy="285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5ABCE964-16ED-49F5-B9A7-E057C7AE92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white">
          <a:xfrm>
            <a:off x="6705600" y="4648200"/>
            <a:ext cx="1905000" cy="285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BA45FB-1C5D-43E5-90B3-996F053BF4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189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276538-BA21-4ADA-ACB3-BA377C415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143D83-424B-48BD-B131-C076FB20E7DB}" type="datetime4">
              <a:rPr lang="en-US"/>
              <a:pPr>
                <a:defRPr/>
              </a:pPr>
              <a:t>November 9, 2018</a:t>
            </a:fld>
            <a:endParaRPr lang="en-US">
              <a:latin typeface="Time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7D8CF6-C3BE-479C-83B0-470CEC4AC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714A8A-1DA8-48C2-BF01-346AEA959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521FF-5659-4DDA-9782-9A1620DEB70B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44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292894"/>
            <a:ext cx="1943100" cy="42791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292894"/>
            <a:ext cx="5676900" cy="42791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E045D1-991D-4CBD-B877-B44C867E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AE6DD8-4EC8-4508-A215-0715D8589439}" type="datetime4">
              <a:rPr lang="en-US"/>
              <a:pPr>
                <a:defRPr/>
              </a:pPr>
              <a:t>November 9, 2018</a:t>
            </a:fld>
            <a:endParaRPr lang="en-US">
              <a:latin typeface="Time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EE1D0A-AFCB-429A-B945-F653B71F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F53600-0BE3-40B8-9586-56E6A0C79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7DC37-E2DB-41E0-A4DC-C2DF93A6EFA1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32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C3BD9A-0E1F-4A40-B824-C557CE7EF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983CFF-79CD-442F-B1FF-79B91BB24EC7}" type="datetime4">
              <a:rPr lang="en-US"/>
              <a:pPr>
                <a:defRPr/>
              </a:pPr>
              <a:t>November 9, 2018</a:t>
            </a:fld>
            <a:endParaRPr lang="en-US">
              <a:latin typeface="Time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AD7C22-2BBC-4B99-AF94-2804CF594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012879-2FD9-4415-8556-19DDBCDD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6A0E3-7BD2-4FDB-8996-D2B932F601D5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7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31A199-EDD3-4E10-8106-E7A5D6198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CDE2BD-B439-4B33-B112-8DD94D41C487}" type="datetime4">
              <a:rPr lang="en-US"/>
              <a:pPr>
                <a:defRPr/>
              </a:pPr>
              <a:t>November 9, 2018</a:t>
            </a:fld>
            <a:endParaRPr lang="en-US">
              <a:latin typeface="Time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8CC1C2-C515-4784-B2B6-6145421CF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86B648-5C58-46B2-BB96-6D2711BEF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66EC6-AF6C-49F0-B7B0-26B5D1B1FFB9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66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5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2025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50CBDC-4EE5-4CFF-980D-C91B03963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19F8F9-7C98-4846-ABC8-0EA8F2CE1A0C}" type="datetime4">
              <a:rPr lang="en-US"/>
              <a:pPr>
                <a:defRPr/>
              </a:pPr>
              <a:t>November 9, 2018</a:t>
            </a:fld>
            <a:endParaRPr lang="en-US">
              <a:latin typeface="Times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C26DBC-1F1D-454D-8FEB-5623F8A5C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B44CB4-6F55-4D6B-8D4A-6A7CF5D3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443F6-0876-4A76-B1BC-26F0E03963D0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7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E9639EC-0960-4E24-AA8B-67D1B274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26BCDA-4573-4A66-95C2-8CACA7048BAD}" type="datetime4">
              <a:rPr lang="en-US"/>
              <a:pPr>
                <a:defRPr/>
              </a:pPr>
              <a:t>November 9, 2018</a:t>
            </a:fld>
            <a:endParaRPr lang="en-US">
              <a:latin typeface="Times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EACC60A-FAF7-4BC7-9706-259C6D9B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DFA984-416F-48A7-A55A-5454A71C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BC592-8481-4106-AAEE-9662B5B9B1BF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28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A8875C2-7331-487E-AF80-9D8E7158C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8DB8C1-A1EC-4292-853B-374A78704047}" type="datetime4">
              <a:rPr lang="en-US"/>
              <a:pPr>
                <a:defRPr/>
              </a:pPr>
              <a:t>November 9, 2018</a:t>
            </a:fld>
            <a:endParaRPr lang="en-US">
              <a:latin typeface="Times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8D7E96-8AA3-428D-A7E3-22AEEC913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A69849-AEDA-40DF-985C-A258EDCD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788B1-EEC4-4CFE-BA75-F7FDAE044F96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2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C1D78E-7017-495B-9F81-7EE0C8D98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089B8A-D1B5-493E-8BA6-B124CEC087C1}" type="datetime4">
              <a:rPr lang="en-US"/>
              <a:pPr>
                <a:defRPr/>
              </a:pPr>
              <a:t>November 9, 2018</a:t>
            </a:fld>
            <a:endParaRPr lang="en-US">
              <a:latin typeface="Times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9F88FD-EE6E-48AF-98F8-1F55C85A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65F3B1-C02A-4F43-A6B6-82ED5D9B0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63EB7-89B1-4F2B-AED3-FEAD6C2EDEF7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93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96DF74-1CED-4D82-889C-0B4E49950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DD8141-F813-423B-A094-E918D1A1CD4D}" type="datetime4">
              <a:rPr lang="en-US"/>
              <a:pPr>
                <a:defRPr/>
              </a:pPr>
              <a:t>November 9, 2018</a:t>
            </a:fld>
            <a:endParaRPr lang="en-US">
              <a:latin typeface="Times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F6376B-88FD-40D8-AA32-682C9F469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9DA62E-AA0C-44DD-AF8E-A475FDF75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42DC7-BC84-4DFB-B2D0-988EB857DF2F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46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16107A-4B2F-4662-8A92-85F67E8E7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C59EB0-5E95-4610-9F2B-8C6F945EB091}" type="datetime4">
              <a:rPr lang="en-US"/>
              <a:pPr>
                <a:defRPr/>
              </a:pPr>
              <a:t>November 9, 2018</a:t>
            </a:fld>
            <a:endParaRPr lang="en-US">
              <a:latin typeface="Times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D8335E-54C5-4C73-A17B-E5CB3D114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33A1C-0C58-4447-B514-AB3E08542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2E9E65-4AC8-4E8F-9CB4-BCD5E9DB5A0B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7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in.jpg">
            <a:extLst>
              <a:ext uri="{FF2B5EF4-FFF2-40B4-BE49-F238E27FC236}">
                <a16:creationId xmlns:a16="http://schemas.microsoft.com/office/drawing/2014/main" xmlns="" id="{33974A06-2775-432A-8F35-6E9B0CFA0E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xmlns="" id="{FF17012F-B48C-4C71-AC58-83E4071ECF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809625" y="293688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xmlns="" id="{F5D6EAFB-3CB8-4282-A195-6A277D5CF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809625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0E820F8F-AC5F-469C-A169-FF575E2EFE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809625" y="474345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254B8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8B7BF2F-59A0-4CBA-8F2D-9D5D3F8298ED}" type="datetime4">
              <a:rPr lang="en-US"/>
              <a:pPr>
                <a:defRPr/>
              </a:pPr>
              <a:t>November 9, 2018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1420F2F1-1014-462B-8ADF-4DC06A2D98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474345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254B8E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C7A5640-4F3D-4A85-BFFB-44C01B37DD1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667500" y="474345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254B8E"/>
                </a:solidFill>
                <a:latin typeface="Arial" panose="020B0604020202020204" pitchFamily="34" charset="0"/>
              </a:defRPr>
            </a:lvl1pPr>
          </a:lstStyle>
          <a:p>
            <a:fld id="{ABA2C62C-0993-4311-A88B-727F358DCE54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0F755AF3-8753-4185-B674-DB8F00887F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285750"/>
            <a:ext cx="1531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MS PGothic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MS PGothic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MS PGothic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MS PGothic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254B8E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254B8E"/>
          </a:solidFill>
          <a:latin typeface="+mn-lt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254B8E"/>
          </a:solidFill>
          <a:latin typeface="+mn-lt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254B8E"/>
          </a:solidFill>
          <a:latin typeface="+mn-lt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>
            <a:extLst>
              <a:ext uri="{FF2B5EF4-FFF2-40B4-BE49-F238E27FC236}">
                <a16:creationId xmlns:a16="http://schemas.microsoft.com/office/drawing/2014/main" xmlns="" id="{6AC2ADC3-79B8-4BE7-A026-B88DAC6E390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November 9, 2018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xmlns="" id="{E2ABBFA4-DB96-4FEE-B6D4-40C2A2FFDB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1047750"/>
            <a:ext cx="7800975" cy="857250"/>
          </a:xfrm>
        </p:spPr>
        <p:txBody>
          <a:bodyPr/>
          <a:lstStyle/>
          <a:p>
            <a:pPr eaLnBrk="1" hangingPunct="1"/>
            <a:r>
              <a:rPr lang="en-US" altLang="en-US" sz="2800" dirty="0" err="1">
                <a:solidFill>
                  <a:srgbClr val="002060"/>
                </a:solidFill>
              </a:rPr>
              <a:t>DeepTCR</a:t>
            </a:r>
            <a:r>
              <a:rPr lang="en-US" altLang="en-US" sz="2800" dirty="0">
                <a:solidFill>
                  <a:srgbClr val="002060"/>
                </a:solidFill>
              </a:rPr>
              <a:t>: A Deep Learning Framework For Revealing Structural Concepts within TCR Repertoire</a:t>
            </a:r>
          </a:p>
        </p:txBody>
      </p:sp>
      <p:sp>
        <p:nvSpPr>
          <p:cNvPr id="13317" name="Rectangle 3">
            <a:extLst>
              <a:ext uri="{FF2B5EF4-FFF2-40B4-BE49-F238E27FC236}">
                <a16:creationId xmlns:a16="http://schemas.microsoft.com/office/drawing/2014/main" xmlns="" id="{6267B891-5123-4A0A-861B-DD7ED6E6F4D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2647950"/>
            <a:ext cx="7800975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John-William </a:t>
            </a:r>
            <a:r>
              <a:rPr lang="en-US" altLang="en-US" dirty="0" err="1"/>
              <a:t>Sidhom</a:t>
            </a:r>
            <a:r>
              <a:rPr lang="en-US" altLang="en-US" dirty="0"/>
              <a:t>, </a:t>
            </a:r>
            <a:r>
              <a:rPr lang="en-US" altLang="en-US" dirty="0" err="1"/>
              <a:t>MD.,PhD</a:t>
            </a:r>
            <a:r>
              <a:rPr lang="en-US" altLang="en-US" dirty="0"/>
              <a:t>. Candidate</a:t>
            </a:r>
          </a:p>
          <a:p>
            <a:pPr eaLnBrk="1" hangingPunct="1"/>
            <a:r>
              <a:rPr lang="en-US" altLang="en-US" dirty="0"/>
              <a:t>Drew M. </a:t>
            </a:r>
            <a:r>
              <a:rPr lang="en-US" altLang="en-US" dirty="0" err="1"/>
              <a:t>Pardoll</a:t>
            </a:r>
            <a:r>
              <a:rPr lang="en-US" altLang="en-US" dirty="0"/>
              <a:t>, </a:t>
            </a:r>
            <a:r>
              <a:rPr lang="en-US" altLang="en-US" dirty="0" err="1"/>
              <a:t>MD.,PhD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Alexander S. </a:t>
            </a:r>
            <a:r>
              <a:rPr lang="en-US" altLang="en-US" dirty="0" err="1"/>
              <a:t>Baras</a:t>
            </a:r>
            <a:r>
              <a:rPr lang="en-US" altLang="en-US" dirty="0"/>
              <a:t>, </a:t>
            </a:r>
            <a:r>
              <a:rPr lang="en-US" altLang="en-US" dirty="0" err="1"/>
              <a:t>MD.,PhD</a:t>
            </a:r>
            <a:r>
              <a:rPr lang="en-US" altLang="en-US" dirty="0"/>
              <a:t>.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8C596EA2-08C6-4B7A-A62B-BD2985064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00300" y="4648200"/>
            <a:ext cx="4343400" cy="28575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Bloomberg~Kimmel</a:t>
            </a:r>
            <a:r>
              <a:rPr lang="en-US" dirty="0"/>
              <a:t> Institute for Cancer Immunotherapy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B250D6-E882-4575-86B2-858DDC2E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23F5C3-707E-4E12-B28E-9EE8F7D21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59"/>
          <a:stretch/>
        </p:blipFill>
        <p:spPr>
          <a:xfrm>
            <a:off x="152400" y="1352550"/>
            <a:ext cx="8747605" cy="299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5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C846F6-EF1A-4BDA-B3DF-ECE941311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 Repertoire - Immunotherapy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72BB49-0BA7-46AE-93B3-B92BD8BE6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00150"/>
            <a:ext cx="4088342" cy="3192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BFB0B5-23EE-4F45-BE89-27BB123234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083"/>
          <a:stretch/>
        </p:blipFill>
        <p:spPr>
          <a:xfrm>
            <a:off x="4555073" y="1386563"/>
            <a:ext cx="4240743" cy="29415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73C16F-C818-436E-87B4-C1A3755B2F4B}"/>
              </a:ext>
            </a:extLst>
          </p:cNvPr>
          <p:cNvSpPr txBox="1"/>
          <p:nvPr/>
        </p:nvSpPr>
        <p:spPr>
          <a:xfrm>
            <a:off x="672127" y="924898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Single-Sequence Classifier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A21F38-5BF2-4C28-A268-258A15E63A29}"/>
              </a:ext>
            </a:extLst>
          </p:cNvPr>
          <p:cNvSpPr txBox="1"/>
          <p:nvPr/>
        </p:nvSpPr>
        <p:spPr>
          <a:xfrm>
            <a:off x="5112905" y="944712"/>
            <a:ext cx="3257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Whole Sample Classifier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7000" y="4552950"/>
            <a:ext cx="6400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Rudqvist</a:t>
            </a:r>
            <a:r>
              <a:rPr lang="en-US" sz="1000" dirty="0"/>
              <a:t>, N. P., </a:t>
            </a:r>
            <a:r>
              <a:rPr lang="en-US" sz="1000" dirty="0" err="1"/>
              <a:t>Pilones</a:t>
            </a:r>
            <a:r>
              <a:rPr lang="en-US" sz="1000" dirty="0"/>
              <a:t>, K. A., </a:t>
            </a:r>
            <a:r>
              <a:rPr lang="en-US" sz="1000" dirty="0" err="1"/>
              <a:t>Lhuillier</a:t>
            </a:r>
            <a:r>
              <a:rPr lang="en-US" sz="1000" dirty="0"/>
              <a:t>, C., </a:t>
            </a:r>
            <a:r>
              <a:rPr lang="en-US" sz="1000" dirty="0" err="1"/>
              <a:t>Wennerberg</a:t>
            </a:r>
            <a:r>
              <a:rPr lang="en-US" sz="1000" dirty="0"/>
              <a:t>, E., Sidhom, J. W., Emerson, R. O., ... &amp; </a:t>
            </a:r>
            <a:r>
              <a:rPr lang="en-US" sz="1000" dirty="0" err="1"/>
              <a:t>Demaria</a:t>
            </a:r>
            <a:r>
              <a:rPr lang="en-US" sz="1000" dirty="0"/>
              <a:t>, S. (2018). Radiotherapy and CTLA-4 blockade shape the TCR repertoire of tumor-infiltrating T cells. Cancer </a:t>
            </a:r>
            <a:r>
              <a:rPr lang="en-US" sz="1000" dirty="0" err="1"/>
              <a:t>Immunol</a:t>
            </a:r>
            <a:r>
              <a:rPr lang="en-US" sz="1000" dirty="0"/>
              <a:t> Res, 6, 139-50.</a:t>
            </a:r>
          </a:p>
        </p:txBody>
      </p:sp>
    </p:spTree>
    <p:extLst>
      <p:ext uri="{BB962C8B-B14F-4D97-AF65-F5344CB8AC3E}">
        <p14:creationId xmlns:p14="http://schemas.microsoft.com/office/powerpoint/2010/main" val="542656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CE0C73-C543-4C8F-B8A7-8B14CAD78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</a:t>
            </a:r>
            <a:r>
              <a:rPr lang="en-US" dirty="0" err="1"/>
              <a:t>Explainability</a:t>
            </a:r>
            <a:r>
              <a:rPr lang="en-US" dirty="0"/>
              <a:t>’ of Neural Networks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E27D2EDB-1951-4450-9E7A-640122FAE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772" y="1200150"/>
            <a:ext cx="7448106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1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9C2B08-B134-49CB-968A-01C110B6B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use </a:t>
            </a:r>
            <a:r>
              <a:rPr lang="en-US" dirty="0" err="1"/>
              <a:t>DeepTCR</a:t>
            </a:r>
            <a:r>
              <a:rPr lang="en-US" dirty="0"/>
              <a:t>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" y="1123950"/>
            <a:ext cx="6019800" cy="3448050"/>
          </a:xfrm>
        </p:spPr>
        <p:txBody>
          <a:bodyPr/>
          <a:lstStyle/>
          <a:p>
            <a:r>
              <a:rPr lang="en-US" sz="2200" dirty="0"/>
              <a:t>Pre-Print @ </a:t>
            </a:r>
            <a:r>
              <a:rPr lang="en-US" sz="2200" dirty="0" err="1"/>
              <a:t>Biorxiv</a:t>
            </a:r>
            <a:endParaRPr lang="en-US" sz="2200" dirty="0"/>
          </a:p>
          <a:p>
            <a:pPr lvl="1"/>
            <a:endParaRPr lang="en-US" sz="2200" dirty="0"/>
          </a:p>
          <a:p>
            <a:r>
              <a:rPr lang="en-US" sz="2200" dirty="0"/>
              <a:t>Python Package &amp; </a:t>
            </a:r>
            <a:r>
              <a:rPr lang="en-US" sz="2200" dirty="0" err="1"/>
              <a:t>Github</a:t>
            </a:r>
            <a:r>
              <a:rPr lang="en-US" sz="2200" dirty="0"/>
              <a:t> Repository</a:t>
            </a:r>
          </a:p>
          <a:p>
            <a:pPr lvl="1"/>
            <a:r>
              <a:rPr lang="en-US" sz="2200" dirty="0"/>
              <a:t>https://</a:t>
            </a:r>
            <a:r>
              <a:rPr lang="en-US" sz="2200" dirty="0" err="1"/>
              <a:t>github.com</a:t>
            </a:r>
            <a:r>
              <a:rPr lang="en-US" sz="2200" dirty="0"/>
              <a:t>/</a:t>
            </a:r>
            <a:r>
              <a:rPr lang="en-US" sz="2200" dirty="0" err="1"/>
              <a:t>sidhomj</a:t>
            </a:r>
            <a:r>
              <a:rPr lang="en-US" sz="2200" dirty="0"/>
              <a:t>/</a:t>
            </a:r>
            <a:r>
              <a:rPr lang="en-US" sz="2200" dirty="0" err="1"/>
              <a:t>DeepTCR</a:t>
            </a:r>
            <a:endParaRPr lang="en-US" sz="2200" dirty="0"/>
          </a:p>
          <a:p>
            <a:pPr lvl="1"/>
            <a:r>
              <a:rPr lang="en-US" sz="2200" dirty="0"/>
              <a:t>Source Code/Easy Install Instructions</a:t>
            </a:r>
          </a:p>
          <a:p>
            <a:pPr lvl="1"/>
            <a:r>
              <a:rPr lang="en-US" sz="2200" dirty="0" err="1"/>
              <a:t>Jupyter</a:t>
            </a:r>
            <a:r>
              <a:rPr lang="en-US" sz="2200" dirty="0"/>
              <a:t> Notebook Tutorial</a:t>
            </a:r>
          </a:p>
          <a:p>
            <a:r>
              <a:rPr lang="en-US" sz="2200" dirty="0"/>
              <a:t>Questions?</a:t>
            </a:r>
          </a:p>
          <a:p>
            <a:pPr lvl="1"/>
            <a:r>
              <a:rPr lang="en-US" sz="2200" dirty="0"/>
              <a:t>jsidhom1@jhmi.edu</a:t>
            </a:r>
          </a:p>
          <a:p>
            <a:pPr lvl="1"/>
            <a:r>
              <a:rPr lang="en-US" sz="2200" dirty="0"/>
              <a:t>Poster: P588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181350"/>
            <a:ext cx="414683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3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>
            <a:extLst>
              <a:ext uri="{FF2B5EF4-FFF2-40B4-BE49-F238E27FC236}">
                <a16:creationId xmlns:a16="http://schemas.microsoft.com/office/drawing/2014/main" xmlns="" id="{F760B9C7-7FEC-4C07-BD7A-FF28EE94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038350"/>
            <a:ext cx="3962400" cy="857250"/>
          </a:xfrm>
        </p:spPr>
        <p:txBody>
          <a:bodyPr/>
          <a:lstStyle/>
          <a:p>
            <a:pPr eaLnBrk="1" hangingPunct="1"/>
            <a:r>
              <a:rPr lang="en-US" altLang="en-US" dirty="0"/>
              <a:t>No Disclosures</a:t>
            </a:r>
          </a:p>
        </p:txBody>
      </p:sp>
    </p:spTree>
    <p:extLst>
      <p:ext uri="{BB962C8B-B14F-4D97-AF65-F5344CB8AC3E}">
        <p14:creationId xmlns:p14="http://schemas.microsoft.com/office/powerpoint/2010/main" val="42370344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>
            <a:extLst>
              <a:ext uri="{FF2B5EF4-FFF2-40B4-BE49-F238E27FC236}">
                <a16:creationId xmlns:a16="http://schemas.microsoft.com/office/drawing/2014/main" xmlns="" id="{F760B9C7-7FEC-4C07-BD7A-FF28EE94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T-Cell Receptor Sequencing</a:t>
            </a:r>
          </a:p>
        </p:txBody>
      </p:sp>
      <p:sp>
        <p:nvSpPr>
          <p:cNvPr id="14339" name="Content Placeholder 4">
            <a:extLst>
              <a:ext uri="{FF2B5EF4-FFF2-40B4-BE49-F238E27FC236}">
                <a16:creationId xmlns:a16="http://schemas.microsoft.com/office/drawing/2014/main" xmlns="" id="{486199C9-E080-43F2-A2D5-C998F0E8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5" y="1485900"/>
            <a:ext cx="4448175" cy="3086100"/>
          </a:xfrm>
        </p:spPr>
        <p:txBody>
          <a:bodyPr/>
          <a:lstStyle/>
          <a:p>
            <a:r>
              <a:rPr lang="en-US" altLang="en-US" sz="2400" dirty="0"/>
              <a:t>Count-based NGS method of CDR3</a:t>
            </a:r>
          </a:p>
          <a:p>
            <a:pPr eaLnBrk="1" hangingPunct="1"/>
            <a:r>
              <a:rPr lang="en-US" altLang="en-US" sz="2400" dirty="0"/>
              <a:t>Quantitative assessment of T-Cell repertoire</a:t>
            </a:r>
          </a:p>
          <a:p>
            <a:pPr eaLnBrk="1" hangingPunct="1"/>
            <a:r>
              <a:rPr lang="en-US" altLang="en-US" sz="2400" dirty="0"/>
              <a:t>Sequence acts as ‘barcode’ </a:t>
            </a:r>
          </a:p>
          <a:p>
            <a:pPr eaLnBrk="1" hangingPunct="1"/>
            <a:endParaRPr lang="en-US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6794-1D3D-4AB2-ABFD-E8B571137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70" y="1514664"/>
            <a:ext cx="4083237" cy="21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588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393C63-FF75-4F93-9A49-D6171F444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70" y="1352550"/>
            <a:ext cx="2512986" cy="3273553"/>
          </a:xfrm>
          <a:prstGeom prst="rect">
            <a:avLst/>
          </a:prstGeom>
        </p:spPr>
      </p:pic>
      <p:sp>
        <p:nvSpPr>
          <p:cNvPr id="14338" name="Title 3">
            <a:extLst>
              <a:ext uri="{FF2B5EF4-FFF2-40B4-BE49-F238E27FC236}">
                <a16:creationId xmlns:a16="http://schemas.microsoft.com/office/drawing/2014/main" xmlns="" id="{F760B9C7-7FEC-4C07-BD7A-FF28EE94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6275"/>
            <a:ext cx="7772400" cy="857250"/>
          </a:xfrm>
        </p:spPr>
        <p:txBody>
          <a:bodyPr/>
          <a:lstStyle/>
          <a:p>
            <a:pPr eaLnBrk="1" hangingPunct="1"/>
            <a:r>
              <a:rPr lang="en-US" altLang="en-US" dirty="0"/>
              <a:t>Current Structural Approaches</a:t>
            </a:r>
          </a:p>
        </p:txBody>
      </p:sp>
      <p:sp>
        <p:nvSpPr>
          <p:cNvPr id="14339" name="Content Placeholder 4">
            <a:extLst>
              <a:ext uri="{FF2B5EF4-FFF2-40B4-BE49-F238E27FC236}">
                <a16:creationId xmlns:a16="http://schemas.microsoft.com/office/drawing/2014/main" xmlns="" id="{486199C9-E080-43F2-A2D5-C998F0E8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916630"/>
            <a:ext cx="2133600" cy="66452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dirty="0"/>
              <a:t>GLIPH</a:t>
            </a:r>
            <a:r>
              <a:rPr lang="en-US" altLang="en-US" sz="2400" baseline="30000" dirty="0"/>
              <a:t>1</a:t>
            </a:r>
            <a:endParaRPr lang="en-US" altLang="en-US" sz="2400" dirty="0"/>
          </a:p>
          <a:p>
            <a:pPr marL="0" indent="0" eaLnBrk="1" hangingPunct="1">
              <a:buNone/>
            </a:pPr>
            <a:endParaRPr lang="en-US" alt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49B187-615E-459C-BA04-FA9BE132F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08" y="1242643"/>
            <a:ext cx="3924586" cy="30446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8CAD205-EF0B-41CE-9C31-F57E242001C0}"/>
              </a:ext>
            </a:extLst>
          </p:cNvPr>
          <p:cNvSpPr/>
          <p:nvPr/>
        </p:nvSpPr>
        <p:spPr>
          <a:xfrm>
            <a:off x="3400425" y="4446436"/>
            <a:ext cx="5743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aseline="30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Glanville, J., Huang, H., Nau, A., Hatton, O., </a:t>
            </a:r>
            <a:r>
              <a:rPr lang="en-US" sz="8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Wagar</a:t>
            </a:r>
            <a:r>
              <a:rPr lang="en-US" sz="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L. E., </a:t>
            </a:r>
            <a:r>
              <a:rPr lang="en-US" sz="8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Rubelt</a:t>
            </a:r>
            <a:r>
              <a:rPr lang="en-US" sz="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F., ... &amp; Haas, N. (2017). Identifying specificity groups in the T cell receptor repertoire. </a:t>
            </a:r>
            <a:r>
              <a:rPr lang="en-US" sz="800" i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US" sz="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800" i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547</a:t>
            </a:r>
            <a:r>
              <a:rPr lang="en-US" sz="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(7661), 94.</a:t>
            </a:r>
          </a:p>
          <a:p>
            <a:r>
              <a:rPr lang="en-US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Sidhom, J. W.,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Bessell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A., Havel, J. J.,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Kosmides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Chan, T. A.,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Schneck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P. (2018).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ImmunoMap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Bioinformatics Tool for T-cell Repertoire Analysis. 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Cancer immunology research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(2), 151-162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EDE7FA79-4E5A-4A93-872F-AE765774B0C0}"/>
              </a:ext>
            </a:extLst>
          </p:cNvPr>
          <p:cNvSpPr txBox="1">
            <a:spLocks/>
          </p:cNvSpPr>
          <p:nvPr/>
        </p:nvSpPr>
        <p:spPr bwMode="black">
          <a:xfrm>
            <a:off x="5943601" y="881384"/>
            <a:ext cx="2133600" cy="66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54B8E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54B8E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54B8E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54B8E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en-US" sz="2400" kern="0" dirty="0"/>
              <a:t>ImmunoMap</a:t>
            </a:r>
            <a:r>
              <a:rPr lang="en-US" altLang="en-US" sz="2400" kern="0" baseline="30000" dirty="0"/>
              <a:t>2</a:t>
            </a:r>
            <a:endParaRPr lang="en-US" altLang="en-US" sz="2400" kern="0" dirty="0"/>
          </a:p>
          <a:p>
            <a:pPr marL="0" indent="0">
              <a:buFontTx/>
              <a:buNone/>
            </a:pPr>
            <a:endParaRPr lang="en-US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5756570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8A6FA5-FC2B-467B-A049-684B0CC43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DeepTCR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28A527-4CD5-4B48-87F6-75BB303C8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5" y="1200150"/>
            <a:ext cx="7772400" cy="3086100"/>
          </a:xfrm>
        </p:spPr>
        <p:txBody>
          <a:bodyPr/>
          <a:lstStyle/>
          <a:p>
            <a:r>
              <a:rPr lang="en-US" sz="2400" dirty="0"/>
              <a:t>Unsupervised and Supervised Deep Learning Methods to Parse </a:t>
            </a:r>
            <a:r>
              <a:rPr lang="en-US" sz="2400" dirty="0" err="1"/>
              <a:t>TCRSeq</a:t>
            </a:r>
            <a:r>
              <a:rPr lang="en-US" sz="2400" dirty="0"/>
              <a:t> </a:t>
            </a:r>
          </a:p>
          <a:p>
            <a:r>
              <a:rPr lang="en-US" sz="2400" dirty="0"/>
              <a:t>Unsupervised Methods:</a:t>
            </a:r>
          </a:p>
          <a:p>
            <a:pPr lvl="1"/>
            <a:r>
              <a:rPr lang="en-US" sz="2400" dirty="0"/>
              <a:t>Uncovering structure in data when labels are not provided</a:t>
            </a:r>
          </a:p>
          <a:p>
            <a:pPr lvl="2"/>
            <a:r>
              <a:rPr lang="en-US" sz="1600" dirty="0"/>
              <a:t>Clustering Homologous Sequences</a:t>
            </a:r>
          </a:p>
          <a:p>
            <a:pPr lvl="2"/>
            <a:r>
              <a:rPr lang="en-US" sz="1600" dirty="0"/>
              <a:t>Structurally Comparing Whole Repertoires/Samples </a:t>
            </a:r>
          </a:p>
          <a:p>
            <a:r>
              <a:rPr lang="en-US" sz="2400" dirty="0"/>
              <a:t>Supervised Methods:</a:t>
            </a:r>
          </a:p>
          <a:p>
            <a:pPr lvl="1"/>
            <a:r>
              <a:rPr lang="en-US" sz="2400" dirty="0"/>
              <a:t>Using labeled data to guide training process.</a:t>
            </a:r>
          </a:p>
          <a:p>
            <a:pPr lvl="2"/>
            <a:r>
              <a:rPr lang="en-US" sz="2000" dirty="0"/>
              <a:t>Discovering predictive structural signatures in the data</a:t>
            </a:r>
          </a:p>
        </p:txBody>
      </p:sp>
    </p:spTree>
    <p:extLst>
      <p:ext uri="{BB962C8B-B14F-4D97-AF65-F5344CB8AC3E}">
        <p14:creationId xmlns:p14="http://schemas.microsoft.com/office/powerpoint/2010/main" val="167083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72456-0C49-4B68-9C69-6C3BCEE3D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Methods</a:t>
            </a:r>
          </a:p>
        </p:txBody>
      </p:sp>
      <p:pic>
        <p:nvPicPr>
          <p:cNvPr id="7" name="Picture 4" descr="Image result for autoencoder">
            <a:extLst>
              <a:ext uri="{FF2B5EF4-FFF2-40B4-BE49-F238E27FC236}">
                <a16:creationId xmlns:a16="http://schemas.microsoft.com/office/drawing/2014/main" xmlns="" id="{611B6761-BEAB-41E9-88CB-A43E154DC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90750"/>
            <a:ext cx="3505200" cy="199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0" y="1428750"/>
            <a:ext cx="3429000" cy="6858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err="1"/>
              <a:t>Variational</a:t>
            </a:r>
            <a:r>
              <a:rPr lang="en-US" sz="1800" dirty="0"/>
              <a:t> </a:t>
            </a:r>
            <a:r>
              <a:rPr lang="en-US" sz="1800" dirty="0" err="1"/>
              <a:t>Autoencoder</a:t>
            </a:r>
            <a:r>
              <a:rPr lang="en-US" sz="1800" dirty="0"/>
              <a:t> (VAE)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266950"/>
            <a:ext cx="3823672" cy="1667537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 bwMode="black">
          <a:xfrm>
            <a:off x="4800600" y="1428750"/>
            <a:ext cx="426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54B8E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54B8E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54B8E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54B8E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dirty="0"/>
              <a:t>Generative Adversarial Network (GAN)</a:t>
            </a:r>
          </a:p>
        </p:txBody>
      </p:sp>
    </p:spTree>
    <p:extLst>
      <p:ext uri="{BB962C8B-B14F-4D97-AF65-F5344CB8AC3E}">
        <p14:creationId xmlns:p14="http://schemas.microsoft.com/office/powerpoint/2010/main" val="54381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FFE48464-A5C3-46AC-B78C-4DDDFC6DD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9550"/>
            <a:ext cx="7772400" cy="857250"/>
          </a:xfrm>
        </p:spPr>
        <p:txBody>
          <a:bodyPr/>
          <a:lstStyle/>
          <a:p>
            <a:r>
              <a:rPr lang="en-US" dirty="0"/>
              <a:t>Benchmarking against GLIPH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6D70F4-FF0B-4B94-B4BE-6D3489F7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33"/>
          <a:stretch/>
        </p:blipFill>
        <p:spPr>
          <a:xfrm>
            <a:off x="0" y="1066800"/>
            <a:ext cx="5029200" cy="3688081"/>
          </a:xfrm>
          <a:prstGeom prst="rect">
            <a:avLst/>
          </a:prstGeom>
        </p:spPr>
      </p:pic>
      <p:pic>
        <p:nvPicPr>
          <p:cNvPr id="1028" name="Picture 4" descr="An external file that holds a picture, illustration, etc.&#10;Object name is nihms936961f9.jpg">
            <a:extLst>
              <a:ext uri="{FF2B5EF4-FFF2-40B4-BE49-F238E27FC236}">
                <a16:creationId xmlns:a16="http://schemas.microsoft.com/office/drawing/2014/main" xmlns="" id="{750CF3B0-41F5-4AAD-88AC-7EA732CE8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1" r="54150"/>
          <a:stretch/>
        </p:blipFill>
        <p:spPr bwMode="auto">
          <a:xfrm>
            <a:off x="5486400" y="1066800"/>
            <a:ext cx="339332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8CAD205-EF0B-41CE-9C31-F57E242001C0}"/>
              </a:ext>
            </a:extLst>
          </p:cNvPr>
          <p:cNvSpPr/>
          <p:nvPr/>
        </p:nvSpPr>
        <p:spPr>
          <a:xfrm>
            <a:off x="3400425" y="4629150"/>
            <a:ext cx="5743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Glanville</a:t>
            </a:r>
            <a:r>
              <a:rPr lang="en-US" sz="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J., Huang, H., Nau, A., Hatton, O., </a:t>
            </a:r>
            <a:r>
              <a:rPr lang="en-US" sz="8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Wagar</a:t>
            </a:r>
            <a:r>
              <a:rPr lang="en-US" sz="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L. E., </a:t>
            </a:r>
            <a:r>
              <a:rPr lang="en-US" sz="8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Rubelt</a:t>
            </a:r>
            <a:r>
              <a:rPr lang="en-US" sz="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F., ... &amp; Haas, N. (2017). Identifying specificity groups in the T cell receptor repertoire. </a:t>
            </a:r>
            <a:r>
              <a:rPr lang="en-US" sz="800" i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US" sz="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800" i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547</a:t>
            </a:r>
            <a:r>
              <a:rPr lang="en-US" sz="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(7661), 94</a:t>
            </a:r>
            <a:r>
              <a:rPr lang="en-US" sz="8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8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6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FFE48464-A5C3-46AC-B78C-4DDDFC6DD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9550"/>
            <a:ext cx="7772400" cy="857250"/>
          </a:xfrm>
        </p:spPr>
        <p:txBody>
          <a:bodyPr/>
          <a:lstStyle/>
          <a:p>
            <a:r>
              <a:rPr lang="en-US" dirty="0" err="1"/>
              <a:t>Wholistic</a:t>
            </a:r>
            <a:r>
              <a:rPr lang="en-US" dirty="0"/>
              <a:t> Structural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8F03F4-EA65-4240-9CCB-1FA75B849D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7" t="5556" r="24117" b="67777"/>
          <a:stretch/>
        </p:blipFill>
        <p:spPr>
          <a:xfrm>
            <a:off x="26911" y="1320887"/>
            <a:ext cx="4038600" cy="3304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D589F4-0634-4BC9-890C-D0B0663EC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7" t="35756" r="23039" b="35186"/>
          <a:stretch/>
        </p:blipFill>
        <p:spPr>
          <a:xfrm>
            <a:off x="4590012" y="1148119"/>
            <a:ext cx="4350110" cy="3709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6CDA34-E53F-49DA-855B-1B36C5F04DAD}"/>
              </a:ext>
            </a:extLst>
          </p:cNvPr>
          <p:cNvSpPr txBox="1"/>
          <p:nvPr/>
        </p:nvSpPr>
        <p:spPr>
          <a:xfrm>
            <a:off x="3489191" y="752354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SIY/TRP2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DA4A9F-4BB9-4287-A443-19F0AD6954C8}"/>
              </a:ext>
            </a:extLst>
          </p:cNvPr>
          <p:cNvSpPr txBox="1"/>
          <p:nvPr/>
        </p:nvSpPr>
        <p:spPr>
          <a:xfrm>
            <a:off x="1555361" y="1096004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Sequences-by-Features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B351296-FE09-4EAA-8CCA-5A47EA95BAA5}"/>
              </a:ext>
            </a:extLst>
          </p:cNvPr>
          <p:cNvSpPr txBox="1"/>
          <p:nvPr/>
        </p:nvSpPr>
        <p:spPr>
          <a:xfrm>
            <a:off x="6180913" y="1043888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Samples-by-Features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8F01D0BB-48AA-44C5-8B45-803D5EA33DFC}"/>
              </a:ext>
            </a:extLst>
          </p:cNvPr>
          <p:cNvSpPr/>
          <p:nvPr/>
        </p:nvSpPr>
        <p:spPr bwMode="auto">
          <a:xfrm>
            <a:off x="3913111" y="2724150"/>
            <a:ext cx="990600" cy="304800"/>
          </a:xfrm>
          <a:prstGeom prst="rightArrow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8CAD205-EF0B-41CE-9C31-F57E242001C0}"/>
              </a:ext>
            </a:extLst>
          </p:cNvPr>
          <p:cNvSpPr/>
          <p:nvPr/>
        </p:nvSpPr>
        <p:spPr>
          <a:xfrm>
            <a:off x="3400425" y="4781550"/>
            <a:ext cx="5743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Sidhom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W.,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Bessell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A., Havel, J. J.,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Kosmides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Chan, T. A.,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Schneck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P. (2018).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ImmunoMap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Bioinformatics Tool for T-cell Repertoire Analysis. 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Cancer immunology research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(2), 151-162</a:t>
            </a:r>
          </a:p>
        </p:txBody>
      </p:sp>
    </p:spTree>
    <p:extLst>
      <p:ext uri="{BB962C8B-B14F-4D97-AF65-F5344CB8AC3E}">
        <p14:creationId xmlns:p14="http://schemas.microsoft.com/office/powerpoint/2010/main" val="149073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FFE48464-A5C3-46AC-B78C-4DDDFC6D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Advantages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85900"/>
            <a:ext cx="8686800" cy="3086100"/>
          </a:xfrm>
        </p:spPr>
        <p:txBody>
          <a:bodyPr/>
          <a:lstStyle/>
          <a:p>
            <a:r>
              <a:rPr lang="en-US" dirty="0"/>
              <a:t>Uses </a:t>
            </a:r>
            <a:r>
              <a:rPr lang="en-US" dirty="0" err="1"/>
              <a:t>TensorFlow</a:t>
            </a:r>
            <a:r>
              <a:rPr lang="en-US" dirty="0"/>
              <a:t> that can take advantage of GPU’s, thus able to process millions of TCR sequences within seconds.</a:t>
            </a:r>
          </a:p>
          <a:p>
            <a:r>
              <a:rPr lang="en-US" dirty="0"/>
              <a:t>Requires </a:t>
            </a:r>
            <a:r>
              <a:rPr lang="en-US" b="1" i="1" dirty="0"/>
              <a:t>only </a:t>
            </a:r>
            <a:r>
              <a:rPr lang="en-US" dirty="0"/>
              <a:t>β-chain sequence.</a:t>
            </a:r>
          </a:p>
          <a:p>
            <a:r>
              <a:rPr lang="en-US" dirty="0"/>
              <a:t>Structural comparisons of whole repertoires, not just sequences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10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HM_Whit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JHM_White_HD</Template>
  <TotalTime>7458</TotalTime>
  <Words>512</Words>
  <Application>Microsoft Macintosh PowerPoint</Application>
  <PresentationFormat>On-screen Show (16:9)</PresentationFormat>
  <Paragraphs>59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JHM_White</vt:lpstr>
      <vt:lpstr>DeepTCR: A Deep Learning Framework For Revealing Structural Concepts within TCR Repertoire</vt:lpstr>
      <vt:lpstr>No Disclosures</vt:lpstr>
      <vt:lpstr>T-Cell Receptor Sequencing</vt:lpstr>
      <vt:lpstr>Current Structural Approaches</vt:lpstr>
      <vt:lpstr>DeepTCR</vt:lpstr>
      <vt:lpstr>Unsupervised Methods</vt:lpstr>
      <vt:lpstr>Benchmarking against GLIPH</vt:lpstr>
      <vt:lpstr>Wholistic Structural Analysis</vt:lpstr>
      <vt:lpstr>Key Advantages</vt:lpstr>
      <vt:lpstr>Supervised Methods</vt:lpstr>
      <vt:lpstr>TIL Repertoire - Immunotherapy</vt:lpstr>
      <vt:lpstr>‘Explainability’ of Neural Networks</vt:lpstr>
      <vt:lpstr>How can you use DeepTCR?</vt:lpstr>
    </vt:vector>
  </TitlesOfParts>
  <Company>뿿젠뿿잀١胐Ȱ珬뿿��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of the Immune Synapse</dc:title>
  <dc:creator>John</dc:creator>
  <cp:lastModifiedBy>John-William Sidhom</cp:lastModifiedBy>
  <cp:revision>95</cp:revision>
  <dcterms:created xsi:type="dcterms:W3CDTF">2018-09-25T14:53:33Z</dcterms:created>
  <dcterms:modified xsi:type="dcterms:W3CDTF">2018-11-09T14:56:12Z</dcterms:modified>
</cp:coreProperties>
</file>