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0" r:id="rId4"/>
    <p:sldId id="259" r:id="rId5"/>
    <p:sldId id="28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14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-10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05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61C15-F120-403A-9E80-ED9B3BC3E204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7E9AA-5983-42DC-A258-70BFD7160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30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0A5EB-204B-438C-AC30-A0DA0C0CB36A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1F964-AB1F-4C23-B390-5E7FA26E1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9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1F964-AB1F-4C23-B390-5E7FA26E1D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1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1F964-AB1F-4C23-B390-5E7FA26E1D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08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1F964-AB1F-4C23-B390-5E7FA26E1D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1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1F964-AB1F-4C23-B390-5E7FA26E1D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7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1F964-AB1F-4C23-B390-5E7FA26E1D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79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1F964-AB1F-4C23-B390-5E7FA26E1D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F91B-8ADB-4E45-9319-6DBE360340E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011-E4DD-499F-96A7-5FEFC99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0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F91B-8ADB-4E45-9319-6DBE360340E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011-E4DD-499F-96A7-5FEFC99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1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F91B-8ADB-4E45-9319-6DBE360340E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011-E4DD-499F-96A7-5FEFC99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F91B-8ADB-4E45-9319-6DBE360340E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011-E4DD-499F-96A7-5FEFC99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5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F91B-8ADB-4E45-9319-6DBE360340E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011-E4DD-499F-96A7-5FEFC99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F91B-8ADB-4E45-9319-6DBE360340E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011-E4DD-499F-96A7-5FEFC99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0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F91B-8ADB-4E45-9319-6DBE360340E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011-E4DD-499F-96A7-5FEFC99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0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F91B-8ADB-4E45-9319-6DBE360340E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011-E4DD-499F-96A7-5FEFC99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9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F91B-8ADB-4E45-9319-6DBE360340E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011-E4DD-499F-96A7-5FEFC99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F91B-8ADB-4E45-9319-6DBE360340E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011-E4DD-499F-96A7-5FEFC99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3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F91B-8ADB-4E45-9319-6DBE360340E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011-E4DD-499F-96A7-5FEFC99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0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F91B-8ADB-4E45-9319-6DBE360340E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011-E4DD-499F-96A7-5FEFC99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0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289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3917"/>
            <a:ext cx="10515600" cy="3743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F91B-8ADB-4E45-9319-6DBE360340E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E1011-E4DD-499F-96A7-5FEFC99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5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D14E2C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21.emf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28.emf"/><Relationship Id="rId8" Type="http://schemas.openxmlformats.org/officeDocument/2006/relationships/image" Target="../media/image29.tif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5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Motif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40" y="1929161"/>
            <a:ext cx="7549993" cy="4262600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 rot="19041980">
            <a:off x="8862899" y="2545703"/>
            <a:ext cx="980267" cy="622942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8862898" y="3549029"/>
            <a:ext cx="980267" cy="365049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1904797">
            <a:off x="8747861" y="4234533"/>
            <a:ext cx="980267" cy="911255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7892" y="2239061"/>
            <a:ext cx="2338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Clusters of sequences based on phylogenetic distance and frequency selected and termed, ‘</a:t>
            </a:r>
            <a:r>
              <a:rPr lang="en-US" i="1" dirty="0"/>
              <a:t>Dominant Motifs</a:t>
            </a:r>
            <a:r>
              <a:rPr lang="en-US" dirty="0"/>
              <a:t>’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165" y="4482790"/>
            <a:ext cx="1159037" cy="2375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6" y="1669536"/>
            <a:ext cx="1066800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850" y="3219731"/>
            <a:ext cx="1123950" cy="971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02202" y="6488668"/>
            <a:ext cx="130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Poster: 112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191761"/>
            <a:ext cx="389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Color of Circle: V-Beta Usage</a:t>
            </a:r>
          </a:p>
          <a:p>
            <a:r>
              <a:rPr lang="en-US" sz="1600" dirty="0" smtClean="0"/>
              <a:t>Size of Circle: Frequency of Sequence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3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 Diversity Score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3678" y="1770304"/>
            <a:ext cx="111623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Score = average phylogenetic </a:t>
            </a:r>
            <a:r>
              <a:rPr lang="en-US" sz="3000" dirty="0"/>
              <a:t>distance of all sequences in a sample</a:t>
            </a:r>
            <a:r>
              <a:rPr lang="en-US" sz="30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Score </a:t>
            </a:r>
            <a:r>
              <a:rPr lang="en-US" sz="3000" dirty="0"/>
              <a:t>ranges from 0 to 1 </a:t>
            </a:r>
            <a:endParaRPr lang="en-US" sz="3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1 = All Sequences Identical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0 = All Sequences Infinitely Different</a:t>
            </a:r>
            <a:endParaRPr lang="en-US" sz="3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737" y="3478229"/>
            <a:ext cx="7009025" cy="22943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17380" y="5610691"/>
            <a:ext cx="1778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0.2076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2258" y="5626353"/>
            <a:ext cx="1741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0.9600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98891" y="6471682"/>
            <a:ext cx="130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Poster: 112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Antigen-Specific Responses in Naïve and Tumor-Bearing Settings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t="3740" r="440" b="52812"/>
          <a:stretch/>
        </p:blipFill>
        <p:spPr>
          <a:xfrm>
            <a:off x="1041332" y="2254529"/>
            <a:ext cx="10967376" cy="3536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074" y="2615853"/>
            <a:ext cx="143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Tumor-Bearing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98891" y="6471682"/>
            <a:ext cx="130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Poster: 112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61360" y="5560880"/>
            <a:ext cx="253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Kb-SIY: Foreign Antigen</a:t>
            </a:r>
          </a:p>
          <a:p>
            <a:r>
              <a:rPr lang="en-US" b="1" dirty="0" smtClean="0"/>
              <a:t>Kb-TRP2: Self Antigen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3074" y="4802999"/>
            <a:ext cx="143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09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300" r="385" b="75891"/>
          <a:stretch/>
        </p:blipFill>
        <p:spPr>
          <a:xfrm>
            <a:off x="282449" y="2027849"/>
            <a:ext cx="11764303" cy="36014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928966"/>
            <a:ext cx="10515600" cy="1325563"/>
          </a:xfrm>
        </p:spPr>
        <p:txBody>
          <a:bodyPr/>
          <a:lstStyle/>
          <a:p>
            <a:r>
              <a:rPr lang="en-US" dirty="0" smtClean="0"/>
              <a:t>Weighted Phylogenetic Trees – Naïve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98891" y="6471682"/>
            <a:ext cx="130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Poster: 112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191761"/>
            <a:ext cx="389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Color of Circle: V-Beta Usage</a:t>
            </a:r>
          </a:p>
          <a:p>
            <a:r>
              <a:rPr lang="en-US" sz="1600" dirty="0" smtClean="0"/>
              <a:t>Size of Circle: Frequency of Sequence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32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Motif Analysis – Naïve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864" y="2031495"/>
            <a:ext cx="4569857" cy="2434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865" y="4843716"/>
            <a:ext cx="6087135" cy="1728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9640" y="1724288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9640" y="4465613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TRP2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738855"/>
              </p:ext>
            </p:extLst>
          </p:nvPr>
        </p:nvGraphicFramePr>
        <p:xfrm>
          <a:off x="3069519" y="1958447"/>
          <a:ext cx="2649600" cy="23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Prism Project" r:id="rId6" imgW="3312000" imgH="2880000" progId="Prism5.Document">
                  <p:embed/>
                </p:oleObj>
              </mc:Choice>
              <mc:Fallback>
                <p:oleObj name="Prism Project" r:id="rId6" imgW="3312000" imgH="2880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69519" y="1958447"/>
                        <a:ext cx="2649600" cy="23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016688"/>
              </p:ext>
            </p:extLst>
          </p:nvPr>
        </p:nvGraphicFramePr>
        <p:xfrm>
          <a:off x="217738" y="2031495"/>
          <a:ext cx="2707200" cy="23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" name="Prism Project" r:id="rId8" imgW="3384000" imgH="2880000" progId="Prism5.Document">
                  <p:embed/>
                </p:oleObj>
              </mc:Choice>
              <mc:Fallback>
                <p:oleObj name="Prism Project" r:id="rId8" imgW="3384000" imgH="2880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7738" y="2031495"/>
                        <a:ext cx="2707200" cy="23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486462"/>
              </p:ext>
            </p:extLst>
          </p:nvPr>
        </p:nvGraphicFramePr>
        <p:xfrm>
          <a:off x="1571338" y="4251450"/>
          <a:ext cx="2793600" cy="23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Prism Project" r:id="rId10" imgW="3492000" imgH="2880000" progId="Prism5.Document">
                  <p:embed/>
                </p:oleObj>
              </mc:Choice>
              <mc:Fallback>
                <p:oleObj name="Prism Project" r:id="rId10" imgW="3492000" imgH="2880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71338" y="4251450"/>
                        <a:ext cx="2793600" cy="23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698891" y="6471682"/>
            <a:ext cx="130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Poster: 112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4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8966"/>
            <a:ext cx="10801350" cy="1325563"/>
          </a:xfrm>
        </p:spPr>
        <p:txBody>
          <a:bodyPr/>
          <a:lstStyle/>
          <a:p>
            <a:r>
              <a:rPr lang="en-US" dirty="0" smtClean="0"/>
              <a:t>Weighted Phylogenetic Trees – Tumor-Bearing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" y="2254529"/>
            <a:ext cx="5665506" cy="3429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05" y="2254529"/>
            <a:ext cx="5665506" cy="34297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86063" y="1885197"/>
            <a:ext cx="1504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SIY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8723313" y="1885197"/>
            <a:ext cx="1504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TRP2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05352" y="5863472"/>
            <a:ext cx="221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Blue: Naïve Response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352" y="61866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Tumor-Bearing Response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98891" y="6471682"/>
            <a:ext cx="130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Poster: 112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8966"/>
            <a:ext cx="10801350" cy="1325563"/>
          </a:xfrm>
        </p:spPr>
        <p:txBody>
          <a:bodyPr/>
          <a:lstStyle/>
          <a:p>
            <a:r>
              <a:rPr lang="en-US" dirty="0" smtClean="0"/>
              <a:t>Dominant Motif Analysis – Tumor-Bearing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837347"/>
              </p:ext>
            </p:extLst>
          </p:nvPr>
        </p:nvGraphicFramePr>
        <p:xfrm>
          <a:off x="1533525" y="1941511"/>
          <a:ext cx="3384550" cy="291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Prism Project" r:id="rId4" imgW="3384000" imgH="2916000" progId="Prism5.Document">
                  <p:embed/>
                </p:oleObj>
              </mc:Choice>
              <mc:Fallback>
                <p:oleObj name="Prism Project" r:id="rId4" imgW="3384000" imgH="2916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3525" y="1941511"/>
                        <a:ext cx="3384550" cy="291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487089"/>
              </p:ext>
            </p:extLst>
          </p:nvPr>
        </p:nvGraphicFramePr>
        <p:xfrm>
          <a:off x="7470775" y="1941512"/>
          <a:ext cx="3384550" cy="291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Prism Project" r:id="rId6" imgW="3384000" imgH="2916000" progId="Prism5.Document">
                  <p:embed/>
                </p:oleObj>
              </mc:Choice>
              <mc:Fallback>
                <p:oleObj name="Prism Project" r:id="rId6" imgW="3384000" imgH="2916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70775" y="1941512"/>
                        <a:ext cx="3384550" cy="291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48" y="4406211"/>
            <a:ext cx="5152905" cy="1785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2763" y="1756844"/>
            <a:ext cx="1504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SIY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8990013" y="1756844"/>
            <a:ext cx="1504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TRP2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0698891" y="6471682"/>
            <a:ext cx="130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Poster: 112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8966"/>
            <a:ext cx="10801350" cy="1325563"/>
          </a:xfrm>
        </p:spPr>
        <p:txBody>
          <a:bodyPr/>
          <a:lstStyle/>
          <a:p>
            <a:r>
              <a:rPr lang="en-US" dirty="0" smtClean="0"/>
              <a:t>Analysis of Tumor-Infiltrating Lymphocytes from Melanoma Pts. Undergoing α-PD1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6" y="2335984"/>
            <a:ext cx="5588508" cy="4002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/>
          <a:stretch/>
        </p:blipFill>
        <p:spPr>
          <a:xfrm>
            <a:off x="6238875" y="2451504"/>
            <a:ext cx="5487923" cy="2308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98891" y="6471682"/>
            <a:ext cx="130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Poster: 112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approaches to TCR Repertoire Analysis do not address structural/sequence aspects of the response</a:t>
            </a:r>
          </a:p>
          <a:p>
            <a:r>
              <a:rPr lang="en-US" dirty="0" err="1" smtClean="0"/>
              <a:t>ImmunoMAP</a:t>
            </a:r>
            <a:r>
              <a:rPr lang="en-US" dirty="0" smtClean="0"/>
              <a:t> uses a novel phylogenetic approach to understand repertoire structure and diversity</a:t>
            </a:r>
          </a:p>
          <a:p>
            <a:r>
              <a:rPr lang="en-US" dirty="0" smtClean="0"/>
              <a:t>Insights from </a:t>
            </a:r>
            <a:r>
              <a:rPr lang="en-US" dirty="0" err="1" smtClean="0"/>
              <a:t>ImmunoMAP</a:t>
            </a:r>
            <a:r>
              <a:rPr lang="en-US" dirty="0" smtClean="0"/>
              <a:t> to:</a:t>
            </a:r>
          </a:p>
          <a:p>
            <a:pPr lvl="1"/>
            <a:r>
              <a:rPr lang="en-US" dirty="0" smtClean="0"/>
              <a:t>Understand the basic biology of immune responses across many scientific and medical fields (oncology, autoimmunity, infectious disease)</a:t>
            </a:r>
          </a:p>
          <a:p>
            <a:pPr lvl="2"/>
            <a:r>
              <a:rPr lang="en-US" dirty="0" smtClean="0"/>
              <a:t>Differential immune pressure on various tumor antigens</a:t>
            </a:r>
          </a:p>
          <a:p>
            <a:pPr lvl="1"/>
            <a:r>
              <a:rPr lang="en-US" dirty="0" smtClean="0"/>
              <a:t>Characterize responses of patients who respond/resist immune therapies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98891" y="6471682"/>
            <a:ext cx="130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Poster: 112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2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Dr. Jonathan </a:t>
            </a:r>
            <a:r>
              <a:rPr lang="en-US" dirty="0" err="1" smtClean="0"/>
              <a:t>Schneck’s</a:t>
            </a:r>
            <a:r>
              <a:rPr lang="en-US" dirty="0" smtClean="0"/>
              <a:t> Lab</a:t>
            </a:r>
          </a:p>
          <a:p>
            <a:r>
              <a:rPr lang="en-US" u="sng" dirty="0" smtClean="0"/>
              <a:t>Catherine Ami </a:t>
            </a:r>
            <a:r>
              <a:rPr lang="en-US" u="sng" dirty="0" err="1" smtClean="0"/>
              <a:t>Bessell</a:t>
            </a:r>
            <a:endParaRPr lang="en-US" u="sng" dirty="0" smtClean="0"/>
          </a:p>
          <a:p>
            <a:r>
              <a:rPr lang="en-US" dirty="0" smtClean="0"/>
              <a:t>Kristy Chu</a:t>
            </a:r>
          </a:p>
          <a:p>
            <a:r>
              <a:rPr lang="en-US" dirty="0" smtClean="0"/>
              <a:t>Alyssa </a:t>
            </a:r>
            <a:r>
              <a:rPr lang="en-US" dirty="0" err="1" smtClean="0"/>
              <a:t>Kosmides</a:t>
            </a:r>
            <a:endParaRPr lang="en-US" dirty="0" smtClean="0"/>
          </a:p>
          <a:p>
            <a:r>
              <a:rPr lang="en-US" dirty="0" smtClean="0"/>
              <a:t>John Hickey</a:t>
            </a:r>
          </a:p>
          <a:p>
            <a:r>
              <a:rPr lang="en-US" dirty="0" smtClean="0"/>
              <a:t>Bo-</a:t>
            </a:r>
            <a:r>
              <a:rPr lang="en-US" dirty="0" err="1" smtClean="0"/>
              <a:t>yi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2433917"/>
            <a:ext cx="10515600" cy="3743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Dr. Timothy Chan’s Lab</a:t>
            </a:r>
          </a:p>
          <a:p>
            <a:r>
              <a:rPr lang="en-US" u="sng" dirty="0" smtClean="0"/>
              <a:t>Jonathan Havel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51" y="4772007"/>
            <a:ext cx="3225397" cy="26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203" y="5533679"/>
            <a:ext cx="3796825" cy="1460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29188"/>
            <a:ext cx="4485801" cy="13143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66437" y="6139695"/>
            <a:ext cx="130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Poster: 112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9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57" y="295747"/>
            <a:ext cx="7989710" cy="5140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210" y="4638674"/>
            <a:ext cx="9144000" cy="1111459"/>
          </a:xfrm>
        </p:spPr>
        <p:txBody>
          <a:bodyPr>
            <a:noAutofit/>
          </a:bodyPr>
          <a:lstStyle/>
          <a:p>
            <a:r>
              <a:rPr lang="en-US" sz="3600" dirty="0" smtClean="0">
                <a:ln w="6350">
                  <a:solidFill>
                    <a:srgbClr val="FFC000"/>
                  </a:solidFill>
                </a:ln>
                <a:solidFill>
                  <a:srgbClr val="D14E2C"/>
                </a:solidFill>
                <a:latin typeface="Georgia" panose="02040502050405020303" pitchFamily="18" charset="0"/>
              </a:rPr>
              <a:t>A Novel Bioinformatics Tool for </a:t>
            </a:r>
            <a:br>
              <a:rPr lang="en-US" sz="3600" dirty="0" smtClean="0">
                <a:ln w="6350">
                  <a:solidFill>
                    <a:srgbClr val="FFC000"/>
                  </a:solidFill>
                </a:ln>
                <a:solidFill>
                  <a:srgbClr val="D14E2C"/>
                </a:solidFill>
                <a:latin typeface="Georgia" panose="02040502050405020303" pitchFamily="18" charset="0"/>
              </a:rPr>
            </a:br>
            <a:r>
              <a:rPr lang="en-US" sz="3600" dirty="0" smtClean="0">
                <a:ln w="6350">
                  <a:solidFill>
                    <a:srgbClr val="FFC000"/>
                  </a:solidFill>
                </a:ln>
                <a:solidFill>
                  <a:srgbClr val="D14E2C"/>
                </a:solidFill>
                <a:latin typeface="Georgia" panose="02040502050405020303" pitchFamily="18" charset="0"/>
              </a:rPr>
              <a:t>Immune Cell Repertoire Analysis</a:t>
            </a:r>
            <a:endParaRPr lang="en-US" sz="3600" dirty="0">
              <a:ln w="6350">
                <a:solidFill>
                  <a:srgbClr val="FFC000"/>
                </a:solidFill>
              </a:ln>
              <a:solidFill>
                <a:srgbClr val="D14E2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210" y="5902534"/>
            <a:ext cx="9144000" cy="13577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baseline="30000" dirty="0" smtClean="0"/>
              <a:t>John-William </a:t>
            </a:r>
            <a:r>
              <a:rPr lang="en-US" sz="2200" baseline="30000" dirty="0" err="1" smtClean="0"/>
              <a:t>Sidhom</a:t>
            </a:r>
            <a:endParaRPr lang="en-US" sz="2200" baseline="30000" dirty="0" smtClean="0"/>
          </a:p>
          <a:p>
            <a:pPr>
              <a:spcBef>
                <a:spcPts val="0"/>
              </a:spcBef>
            </a:pPr>
            <a:r>
              <a:rPr lang="en-US" sz="2200" baseline="30000" dirty="0" smtClean="0"/>
              <a:t>MD/PhD Candidate MII,GIII</a:t>
            </a:r>
          </a:p>
          <a:p>
            <a:pPr>
              <a:spcBef>
                <a:spcPts val="0"/>
              </a:spcBef>
            </a:pPr>
            <a:r>
              <a:rPr lang="en-US" sz="2200" baseline="30000" dirty="0" smtClean="0"/>
              <a:t>Jonathan </a:t>
            </a:r>
            <a:r>
              <a:rPr lang="en-US" sz="2200" baseline="30000" dirty="0" err="1" smtClean="0"/>
              <a:t>Schneck</a:t>
            </a:r>
            <a:r>
              <a:rPr lang="en-US" sz="2200" baseline="30000" dirty="0" smtClean="0"/>
              <a:t> Lab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51" y="4772007"/>
            <a:ext cx="3225397" cy="26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203" y="5533679"/>
            <a:ext cx="3796825" cy="1460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31813" y="5964194"/>
            <a:ext cx="130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Poster: 112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4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Jost</a:t>
            </a:r>
            <a:r>
              <a:rPr lang="en-US" dirty="0"/>
              <a:t>, L. PARTITIONING DIVERSITY INTO INDEPENDENT ALPHA AND BETA COMPONENTS. </a:t>
            </a:r>
            <a:r>
              <a:rPr lang="en-US" i="1" dirty="0"/>
              <a:t>Ecology</a:t>
            </a:r>
            <a:r>
              <a:rPr lang="en-US" dirty="0"/>
              <a:t> </a:t>
            </a:r>
            <a:r>
              <a:rPr lang="en-US" b="1" dirty="0"/>
              <a:t>88,</a:t>
            </a:r>
            <a:r>
              <a:rPr lang="en-US" dirty="0"/>
              <a:t> 2427–2439 (2007).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Sherwood, A. </a:t>
            </a:r>
            <a:r>
              <a:rPr lang="en-US" i="1" dirty="0"/>
              <a:t>et al.</a:t>
            </a:r>
            <a:r>
              <a:rPr lang="en-US" dirty="0"/>
              <a:t> Tumor-infiltrating lymphocytes in colorectal tumors display a diversity of T cell receptor sequences that differ from the T cells in adjacent mucosal tissue. </a:t>
            </a:r>
            <a:r>
              <a:rPr lang="en-US" i="1" dirty="0"/>
              <a:t>Cancer </a:t>
            </a:r>
            <a:r>
              <a:rPr lang="en-US" i="1" dirty="0" err="1"/>
              <a:t>Immunol</a:t>
            </a:r>
            <a:r>
              <a:rPr lang="en-US" i="1" dirty="0"/>
              <a:t> </a:t>
            </a:r>
            <a:r>
              <a:rPr lang="en-US" i="1" dirty="0" err="1"/>
              <a:t>Immunother</a:t>
            </a:r>
            <a:r>
              <a:rPr lang="en-US" dirty="0"/>
              <a:t> </a:t>
            </a:r>
            <a:r>
              <a:rPr lang="en-US" b="1" dirty="0"/>
              <a:t>62,</a:t>
            </a:r>
            <a:r>
              <a:rPr lang="en-US" dirty="0"/>
              <a:t> 1453–61 (2013).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Venturi</a:t>
            </a:r>
            <a:r>
              <a:rPr lang="en-US" dirty="0"/>
              <a:t>, V, </a:t>
            </a:r>
            <a:r>
              <a:rPr lang="en-US" dirty="0" err="1"/>
              <a:t>Kedzierska</a:t>
            </a:r>
            <a:r>
              <a:rPr lang="en-US" dirty="0"/>
              <a:t>, K, Tanaka, MM &amp; Turner, SJ. Method for assessing the similarity between subsets of the T cell receptor repertoire. </a:t>
            </a:r>
            <a:r>
              <a:rPr lang="en-US" i="1" dirty="0"/>
              <a:t>Journal of  …</a:t>
            </a:r>
            <a:r>
              <a:rPr lang="en-US" dirty="0"/>
              <a:t> (2008). doi:10.1016/j.jim.2007.09.016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381682"/>
            <a:ext cx="9144000" cy="712695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>
                <a:solidFill>
                  <a:srgbClr val="D14E2C"/>
                </a:solidFill>
                <a:latin typeface="Georgia" panose="02040502050405020303" pitchFamily="18" charset="0"/>
              </a:rPr>
              <a:t>Presenter Disclosure Information</a:t>
            </a:r>
            <a:endParaRPr lang="en-US" sz="4800" dirty="0">
              <a:solidFill>
                <a:srgbClr val="D14E2C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3047627"/>
            <a:ext cx="9144000" cy="1784724"/>
          </a:xfrm>
        </p:spPr>
        <p:txBody>
          <a:bodyPr>
            <a:normAutofit/>
          </a:bodyPr>
          <a:lstStyle/>
          <a:p>
            <a:pPr algn="l"/>
            <a:r>
              <a:rPr lang="en-US" sz="3600" baseline="30000" dirty="0" smtClean="0"/>
              <a:t>The following relationships exist related to this presentation: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i="1" dirty="0" smtClean="0">
                <a:solidFill>
                  <a:srgbClr val="003366"/>
                </a:solidFill>
                <a:latin typeface="Helvetica" panose="020B0604020202020204" pitchFamily="34" charset="0"/>
              </a:rPr>
              <a:t/>
            </a:r>
            <a:br>
              <a:rPr lang="en-US" altLang="en-US" sz="1300" i="1" dirty="0" smtClean="0">
                <a:solidFill>
                  <a:srgbClr val="003366"/>
                </a:solidFill>
                <a:latin typeface="Helvetica" panose="020B0604020202020204" pitchFamily="34" charset="0"/>
              </a:rPr>
            </a:br>
            <a:r>
              <a:rPr lang="en-US" altLang="en-US" sz="1800" i="1" dirty="0" smtClean="0">
                <a:solidFill>
                  <a:srgbClr val="003366"/>
                </a:solidFill>
                <a:latin typeface="Helvetica" panose="020B0604020202020204" pitchFamily="34" charset="0"/>
              </a:rPr>
              <a:t>No relationships to disclose</a:t>
            </a:r>
            <a:endParaRPr lang="en-US" altLang="en-US" sz="1800" i="1" dirty="0">
              <a:solidFill>
                <a:srgbClr val="003366"/>
              </a:solidFill>
              <a:latin typeface="Helvetica" panose="020B0604020202020204" pitchFamily="34" charset="0"/>
            </a:endParaRPr>
          </a:p>
          <a:p>
            <a:pPr algn="l"/>
            <a:endParaRPr lang="en-US" sz="3600" baseline="300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4000" y="22691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i="1" dirty="0" smtClean="0">
                <a:solidFill>
                  <a:srgbClr val="003366"/>
                </a:solidFill>
                <a:latin typeface="Helvetica" panose="020B0604020202020204" pitchFamily="34" charset="0"/>
              </a:rPr>
              <a:t>John-William </a:t>
            </a:r>
            <a:r>
              <a:rPr lang="en-US" altLang="en-US" i="1" dirty="0" err="1" smtClean="0">
                <a:solidFill>
                  <a:srgbClr val="003366"/>
                </a:solidFill>
                <a:latin typeface="Helvetica" panose="020B0604020202020204" pitchFamily="34" charset="0"/>
              </a:rPr>
              <a:t>Sidhom</a:t>
            </a:r>
            <a:endParaRPr lang="en-US" altLang="en-US" i="1" dirty="0" smtClean="0">
              <a:solidFill>
                <a:srgbClr val="003366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9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Overview</a:t>
            </a:r>
          </a:p>
          <a:p>
            <a:r>
              <a:rPr lang="en-US" dirty="0" smtClean="0"/>
              <a:t>Basic Science Application</a:t>
            </a:r>
          </a:p>
          <a:p>
            <a:pPr lvl="1"/>
            <a:r>
              <a:rPr lang="en-US" dirty="0" smtClean="0"/>
              <a:t>Understanding Antigen-Specific Responses in Naïve and Tumor-Bearing Setting</a:t>
            </a:r>
          </a:p>
          <a:p>
            <a:r>
              <a:rPr lang="en-US" dirty="0" smtClean="0"/>
              <a:t>Clinical/Translational Application</a:t>
            </a:r>
          </a:p>
          <a:p>
            <a:pPr lvl="1"/>
            <a:r>
              <a:rPr lang="en-US" dirty="0" smtClean="0"/>
              <a:t>Revealing signatures associated with responders on checkpoint blockade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98891" y="6356350"/>
            <a:ext cx="130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Poster: 112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Advent of sequencing of T Cell Receptor CDR3</a:t>
            </a:r>
          </a:p>
          <a:p>
            <a:pPr lvl="1"/>
            <a:r>
              <a:rPr lang="en-US" dirty="0" smtClean="0"/>
              <a:t>Understanding Immune Responses to Cancer</a:t>
            </a:r>
          </a:p>
          <a:p>
            <a:r>
              <a:rPr lang="en-US" dirty="0" smtClean="0"/>
              <a:t>BIG DATA</a:t>
            </a:r>
          </a:p>
          <a:p>
            <a:pPr lvl="1"/>
            <a:r>
              <a:rPr lang="en-US" dirty="0" smtClean="0"/>
              <a:t>Clones</a:t>
            </a:r>
          </a:p>
          <a:p>
            <a:pPr lvl="1"/>
            <a:r>
              <a:rPr lang="en-US" dirty="0" smtClean="0"/>
              <a:t>Frequency (Reads)</a:t>
            </a:r>
          </a:p>
          <a:p>
            <a:pPr lvl="1"/>
            <a:r>
              <a:rPr lang="en-US" dirty="0" smtClean="0"/>
              <a:t>V,D,J usage</a:t>
            </a:r>
          </a:p>
          <a:p>
            <a:r>
              <a:rPr lang="en-US" dirty="0" smtClean="0"/>
              <a:t>Difficult to parse data into meaningful biological conclusions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018" y="1870849"/>
            <a:ext cx="3681628" cy="1675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98891" y="6356350"/>
            <a:ext cx="130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Poster: 112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2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3918"/>
            <a:ext cx="10515600" cy="2517024"/>
          </a:xfrm>
        </p:spPr>
        <p:txBody>
          <a:bodyPr/>
          <a:lstStyle/>
          <a:p>
            <a:r>
              <a:rPr lang="en-US" i="1" dirty="0" smtClean="0"/>
              <a:t>Diversity of Individual Repertoire</a:t>
            </a:r>
          </a:p>
          <a:p>
            <a:pPr lvl="1"/>
            <a:r>
              <a:rPr lang="en-US" dirty="0" smtClean="0"/>
              <a:t>Shannon Entropy – measure of diversity as a function of # of sequences &amp; frequency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i="1" dirty="0" smtClean="0"/>
              <a:t>Comparing Multiple Repertoires</a:t>
            </a:r>
          </a:p>
          <a:p>
            <a:pPr lvl="1"/>
            <a:r>
              <a:rPr lang="en-US" dirty="0" smtClean="0"/>
              <a:t>Tracking </a:t>
            </a:r>
            <a:r>
              <a:rPr lang="en-US" i="1" u="sng" dirty="0" smtClean="0"/>
              <a:t>exact</a:t>
            </a:r>
            <a:r>
              <a:rPr lang="en-US" i="1" dirty="0" smtClean="0"/>
              <a:t> </a:t>
            </a:r>
            <a:r>
              <a:rPr lang="en-US" dirty="0" err="1" smtClean="0"/>
              <a:t>clonotypes</a:t>
            </a:r>
            <a:r>
              <a:rPr lang="en-US" dirty="0" smtClean="0"/>
              <a:t> (at nucleotide or amino acid level)</a:t>
            </a:r>
            <a:r>
              <a:rPr lang="en-US" baseline="30000" dirty="0" smtClean="0"/>
              <a:t>2,3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27754" y="5056191"/>
            <a:ext cx="6736492" cy="710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Ignore Sequence Relatedness &amp; 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98891" y="6356350"/>
            <a:ext cx="130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Poster: 112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Phylogenetic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3917"/>
            <a:ext cx="6978805" cy="3743045"/>
          </a:xfrm>
        </p:spPr>
        <p:txBody>
          <a:bodyPr/>
          <a:lstStyle/>
          <a:p>
            <a:r>
              <a:rPr lang="en-US" dirty="0" smtClean="0"/>
              <a:t>Evolutionary Biology Approach</a:t>
            </a:r>
          </a:p>
          <a:p>
            <a:r>
              <a:rPr lang="en-US" dirty="0" smtClean="0"/>
              <a:t>Phylogenetic ‘distance’ can be used to understand how a collection of sequences is related to itself and other samples</a:t>
            </a:r>
          </a:p>
          <a:p>
            <a:pPr lvl="1"/>
            <a:r>
              <a:rPr lang="en-US" dirty="0" smtClean="0"/>
              <a:t>Function of Sequence Alignment Scores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labs.biology.ucsd.edu/yanofsky/images/mads/phylogenetic%20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8" y="1386507"/>
            <a:ext cx="3761117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469" y="4892467"/>
            <a:ext cx="1733551" cy="850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0325" y="4844842"/>
            <a:ext cx="6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EBV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00324" y="5393562"/>
            <a:ext cx="6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49" y="4808613"/>
            <a:ext cx="1628775" cy="10304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69805" y="4838937"/>
            <a:ext cx="6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69805" y="5443300"/>
            <a:ext cx="6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7481" y="6014501"/>
            <a:ext cx="241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Phylogenetic Distance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7851" y="5992296"/>
            <a:ext cx="135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0.2481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397" y="5976580"/>
            <a:ext cx="135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0.9884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98891" y="6471682"/>
            <a:ext cx="130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Poster: 112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of…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16" y="2570258"/>
            <a:ext cx="3172176" cy="204103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973532" y="2624440"/>
            <a:ext cx="3218468" cy="434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Weighted Phylogenetic Trees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69596" y="2847447"/>
            <a:ext cx="3765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Sequencing Data</a:t>
            </a:r>
          </a:p>
          <a:p>
            <a:pPr algn="ctr"/>
            <a:r>
              <a:rPr lang="en-US" b="1" dirty="0"/>
              <a:t>(Sequence, Frequency, VDJ Usage)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96" y="3493778"/>
            <a:ext cx="3949880" cy="89144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458878" y="3676454"/>
            <a:ext cx="551538" cy="26304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902312">
            <a:off x="8053515" y="3025006"/>
            <a:ext cx="1049093" cy="228517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109243" y="3407296"/>
            <a:ext cx="920718" cy="285019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98245">
            <a:off x="8053514" y="3789455"/>
            <a:ext cx="1049093" cy="23850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70287" y="3326620"/>
            <a:ext cx="2609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Dominant Motif Analysis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58335" y="4015887"/>
            <a:ext cx="2012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TCR Diversity Score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98891" y="6471682"/>
            <a:ext cx="130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Poster: 112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2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  <p:bldP spid="6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Phylogenetic Trees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40" y="1929161"/>
            <a:ext cx="7549993" cy="42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98891" y="6471682"/>
            <a:ext cx="130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Poster: 112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91761"/>
            <a:ext cx="389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Color of Circle: V-Beta Usage</a:t>
            </a:r>
          </a:p>
          <a:p>
            <a:r>
              <a:rPr lang="en-US" sz="1600" dirty="0" smtClean="0"/>
              <a:t>Size of Circle: Frequency of Sequence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490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5920</TotalTime>
  <Words>554</Words>
  <Application>Microsoft Macintosh PowerPoint</Application>
  <PresentationFormat>Custom</PresentationFormat>
  <Paragraphs>124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Prism Project</vt:lpstr>
      <vt:lpstr>PowerPoint Presentation</vt:lpstr>
      <vt:lpstr>A Novel Bioinformatics Tool for  Immune Cell Repertoire Analysis</vt:lpstr>
      <vt:lpstr>Presenter Disclosure Information</vt:lpstr>
      <vt:lpstr>Overview</vt:lpstr>
      <vt:lpstr>Background</vt:lpstr>
      <vt:lpstr>Current Approaches</vt:lpstr>
      <vt:lpstr>Phylogenetic Approach</vt:lpstr>
      <vt:lpstr>Overview of… </vt:lpstr>
      <vt:lpstr>Weighted Phylogenetic Trees</vt:lpstr>
      <vt:lpstr>Dominant Motif Analysis</vt:lpstr>
      <vt:lpstr>TCR Diversity Score</vt:lpstr>
      <vt:lpstr>Antigen-Specific Responses in Naïve and Tumor-Bearing Settings</vt:lpstr>
      <vt:lpstr>Weighted Phylogenetic Trees – Naïve </vt:lpstr>
      <vt:lpstr>Dominant Motif Analysis – Naïve </vt:lpstr>
      <vt:lpstr>Weighted Phylogenetic Trees – Tumor-Bearing</vt:lpstr>
      <vt:lpstr>Dominant Motif Analysis – Tumor-Bearing</vt:lpstr>
      <vt:lpstr>Analysis of Tumor-Infiltrating Lymphocytes from Melanoma Pts. Undergoing α-PD1 </vt:lpstr>
      <vt:lpstr>Concluding Points</vt:lpstr>
      <vt:lpstr>Acknowledgements </vt:lpstr>
      <vt:lpstr>References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Gubbin</dc:creator>
  <cp:lastModifiedBy>John-William Sidhom</cp:lastModifiedBy>
  <cp:revision>64</cp:revision>
  <cp:lastPrinted>2016-07-28T20:06:24Z</cp:lastPrinted>
  <dcterms:created xsi:type="dcterms:W3CDTF">2016-07-28T17:48:15Z</dcterms:created>
  <dcterms:modified xsi:type="dcterms:W3CDTF">2016-11-12T15:00:21Z</dcterms:modified>
</cp:coreProperties>
</file>