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2" r:id="rId4"/>
    <p:sldId id="264" r:id="rId5"/>
    <p:sldId id="265" r:id="rId6"/>
    <p:sldId id="266" r:id="rId7"/>
    <p:sldId id="267" r:id="rId8"/>
    <p:sldId id="279" r:id="rId9"/>
    <p:sldId id="269" r:id="rId10"/>
    <p:sldId id="271" r:id="rId11"/>
    <p:sldId id="278" r:id="rId12"/>
    <p:sldId id="272" r:id="rId13"/>
    <p:sldId id="273" r:id="rId14"/>
    <p:sldId id="275" r:id="rId15"/>
    <p:sldId id="274" r:id="rId16"/>
    <p:sldId id="276" r:id="rId1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B8E"/>
    <a:srgbClr val="00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60"/>
  </p:normalViewPr>
  <p:slideViewPr>
    <p:cSldViewPr>
      <p:cViewPr varScale="1">
        <p:scale>
          <a:sx n="191" d="100"/>
          <a:sy n="191" d="100"/>
        </p:scale>
        <p:origin x="-120" y="-4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4F52FC93-EBBD-4021-ADC3-712DC85164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C580DB5-E87C-4733-925A-0AD34FE4F6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xmlns="" id="{F08DF0B8-F732-42AE-8586-44F2EB26D3D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36CA8F79-C8BD-472A-A3AA-E75C74BC7D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BCB07E36-F9CF-4188-89F2-1E81AF673A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801D8B03-50C8-4B18-87C2-C8DC8E298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53E08E-320C-4B4F-A767-E437D43C1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606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BE9791A6-BF6C-4F50-B560-57BDA7BBE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8B3BA59-6BA7-4222-9158-16824C8D172F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25D913A1-AA9A-404A-9E05-609F857AC0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EEA9B68A-ACF2-42AE-B8F6-38AD874EF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8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xmlns="" id="{C6E38B83-5823-4555-9138-E1AAA6F383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8FD863D-6645-4C62-ADD2-D9516B25828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xmlns="" id="{8C839EBB-E9C1-49AC-8351-C09F12CB7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C2A51460-8FD6-4A1C-9EF0-A818820D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86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itle.jpg">
            <a:extLst>
              <a:ext uri="{FF2B5EF4-FFF2-40B4-BE49-F238E27FC236}">
                <a16:creationId xmlns:a16="http://schemas.microsoft.com/office/drawing/2014/main" xmlns="" id="{157E0C1C-09C7-4C65-A2F2-37BC0D40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9FD6E8D-69F0-45B5-BA32-3E22A4858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38150"/>
            <a:ext cx="3062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809626" y="2571750"/>
            <a:ext cx="7800975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6" y="3457575"/>
            <a:ext cx="7800975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4895987A-2466-4E3D-A699-329B50055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819150" y="4648200"/>
            <a:ext cx="1905000" cy="2857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0B1DC0-875C-48DB-9DC2-C78A85DFDA3F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FCE9390B-3034-45D2-8FB4-0E9831D73B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4648200"/>
            <a:ext cx="28956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5ABCE964-16ED-49F5-B9A7-E057C7AE9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05600" y="4648200"/>
            <a:ext cx="19050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A45FB-1C5D-43E5-90B3-996F053BF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18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76538-BA21-4ADA-ACB3-BA377C41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43D83-424B-48BD-B131-C076FB20E7DB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7D8CF6-C3BE-479C-83B0-470CEC4A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714A8A-1DA8-48C2-BF01-346AEA95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521FF-5659-4DDA-9782-9A1620DEB7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4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92894"/>
            <a:ext cx="1943100" cy="42791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292894"/>
            <a:ext cx="5676900" cy="42791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E045D1-991D-4CBD-B877-B44C867E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AE6DD8-4EC8-4508-A215-0715D8589439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EE1D0A-AFCB-429A-B945-F653B71F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53600-0BE3-40B8-9586-56E6A0C7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7DC37-E2DB-41E0-A4DC-C2DF93A6EFA1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3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C3BD9A-0E1F-4A40-B824-C557CE7E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83CFF-79CD-442F-B1FF-79B91BB24EC7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AD7C22-2BBC-4B99-AF94-2804CF59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012879-2FD9-4415-8556-19DDBCDD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6A0E3-7BD2-4FDB-8996-D2B932F601D5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31A199-EDD3-4E10-8106-E7A5D6198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CDE2BD-B439-4B33-B112-8DD94D41C487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8CC1C2-C515-4784-B2B6-6145421C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86B648-5C58-46B2-BB96-6D2711B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66EC6-AF6C-49F0-B7B0-26B5D1B1FFB9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50CBDC-4EE5-4CFF-980D-C91B03963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9F8F9-7C98-4846-ABC8-0EA8F2CE1A0C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C26DBC-1F1D-454D-8FEB-5623F8A5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B44CB4-6F55-4D6B-8D4A-6A7CF5D3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443F6-0876-4A76-B1BC-26F0E03963D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E9639EC-0960-4E24-AA8B-67D1B274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26BCDA-4573-4A66-95C2-8CACA7048BAD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ACC60A-FAF7-4BC7-9706-259C6D9B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DFA984-416F-48A7-A55A-5454A71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BC592-8481-4106-AAEE-9662B5B9B1B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2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8875C2-7331-487E-AF80-9D8E7158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DB8C1-A1EC-4292-853B-374A78704047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8D7E96-8AA3-428D-A7E3-22AEEC913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69849-AEDA-40DF-985C-A258EDCD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788B1-EEC4-4CFE-BA75-F7FDAE044F96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2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C1D78E-7017-495B-9F81-7EE0C8D9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089B8A-D1B5-493E-8BA6-B124CEC087C1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9F88FD-EE6E-48AF-98F8-1F55C85A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65F3B1-C02A-4F43-A6B6-82ED5D9B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63EB7-89B1-4F2B-AED3-FEAD6C2EDEF7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9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96DF74-1CED-4D82-889C-0B4E499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DD8141-F813-423B-A094-E918D1A1CD4D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F6376B-88FD-40D8-AA32-682C9F46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9DA62E-AA0C-44DD-AF8E-A475FDF7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42DC7-BC84-4DFB-B2D0-988EB857DF2F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4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16107A-4B2F-4662-8A92-85F67E8E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C59EB0-5E95-4610-9F2B-8C6F945EB091}" type="datetime4">
              <a:rPr lang="en-US"/>
              <a:pPr>
                <a:defRPr/>
              </a:pPr>
              <a:t>October 2, 2018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D8335E-54C5-4C73-A17B-E5CB3D11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33A1C-0C58-4447-B514-AB3E08542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E9E65-4AC8-4E8F-9CB4-BCD5E9DB5A0B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7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n.jpg">
            <a:extLst>
              <a:ext uri="{FF2B5EF4-FFF2-40B4-BE49-F238E27FC236}">
                <a16:creationId xmlns:a16="http://schemas.microsoft.com/office/drawing/2014/main" xmlns="" id="{33974A06-2775-432A-8F35-6E9B0CFA0E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xmlns="" id="{FF17012F-B48C-4C71-AC58-83E4071EC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xmlns="" id="{F5D6EAFB-3CB8-4282-A195-6A277D5CF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E820F8F-AC5F-469C-A169-FF575E2EFE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254B8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8B7BF2F-59A0-4CBA-8F2D-9D5D3F8298ED}" type="datetime4">
              <a:rPr lang="en-US"/>
              <a:pPr>
                <a:defRPr/>
              </a:pPr>
              <a:t>October 2, 2018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1420F2F1-1014-462B-8ADF-4DC06A2D98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474345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254B8E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C7A5640-4F3D-4A85-BFFB-44C01B37DD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667500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254B8E"/>
                </a:solidFill>
                <a:latin typeface="Arial" panose="020B0604020202020204" pitchFamily="34" charset="0"/>
              </a:defRPr>
            </a:lvl1pPr>
          </a:lstStyle>
          <a:p>
            <a:fld id="{ABA2C62C-0993-4311-A88B-727F358DCE54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0F755AF3-8753-4185-B674-DB8F00887F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85750"/>
            <a:ext cx="1531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xmlns="" id="{6AC2ADC3-79B8-4BE7-A026-B88DAC6E390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October 1, 2018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xmlns="" id="{E2ABBFA4-DB96-4FEE-B6D4-40C2A2FFDB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352550"/>
            <a:ext cx="7800975" cy="85725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2060"/>
                </a:solidFill>
              </a:rPr>
              <a:t>Deep Learning of the Immune Synapse</a:t>
            </a: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xmlns="" id="{6267B891-5123-4A0A-861B-DD7ED6E6F4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" y="2647950"/>
            <a:ext cx="7800975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John-William </a:t>
            </a:r>
            <a:r>
              <a:rPr lang="en-US" altLang="en-US" dirty="0" err="1"/>
              <a:t>Sidhom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 Candidate</a:t>
            </a:r>
          </a:p>
          <a:p>
            <a:pPr eaLnBrk="1" hangingPunct="1"/>
            <a:r>
              <a:rPr lang="en-US" altLang="en-US" dirty="0"/>
              <a:t>Drew </a:t>
            </a:r>
            <a:r>
              <a:rPr lang="en-US" altLang="en-US" dirty="0" err="1"/>
              <a:t>Pardoll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Alexander </a:t>
            </a:r>
            <a:r>
              <a:rPr lang="en-US" altLang="en-US" dirty="0" err="1"/>
              <a:t>Baras</a:t>
            </a:r>
            <a:r>
              <a:rPr lang="en-US" altLang="en-US" dirty="0"/>
              <a:t>, </a:t>
            </a:r>
            <a:r>
              <a:rPr lang="en-US" altLang="en-US" dirty="0" err="1"/>
              <a:t>MD.,PhD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8C596EA2-08C6-4B7A-A62B-BD2985064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0300" y="4648200"/>
            <a:ext cx="4343400" cy="28575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Bloomberg~Kimmel</a:t>
            </a:r>
            <a:r>
              <a:rPr lang="en-US" dirty="0"/>
              <a:t> Institute for Cancer Immunotherapy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FE48464-A5C3-46AC-B78C-4DDDFC6D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7772400" cy="857250"/>
          </a:xfrm>
        </p:spPr>
        <p:txBody>
          <a:bodyPr/>
          <a:lstStyle/>
          <a:p>
            <a:r>
              <a:rPr lang="en-US" dirty="0"/>
              <a:t>Benchmarking against GLIPH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6D70F4-FF0B-4B94-B4BE-6D3489F7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3"/>
          <a:stretch/>
        </p:blipFill>
        <p:spPr>
          <a:xfrm>
            <a:off x="0" y="1066800"/>
            <a:ext cx="5029200" cy="3688081"/>
          </a:xfrm>
          <a:prstGeom prst="rect">
            <a:avLst/>
          </a:prstGeom>
        </p:spPr>
      </p:pic>
      <p:pic>
        <p:nvPicPr>
          <p:cNvPr id="1028" name="Picture 4" descr="An external file that holds a picture, illustration, etc.&#10;Object name is nihms936961f9.jpg">
            <a:extLst>
              <a:ext uri="{FF2B5EF4-FFF2-40B4-BE49-F238E27FC236}">
                <a16:creationId xmlns:a16="http://schemas.microsoft.com/office/drawing/2014/main" xmlns="" id="{750CF3B0-41F5-4AAD-88AC-7EA732CE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1" r="54150"/>
          <a:stretch/>
        </p:blipFill>
        <p:spPr bwMode="auto">
          <a:xfrm>
            <a:off x="5486400" y="1066800"/>
            <a:ext cx="339332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6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FFE48464-A5C3-46AC-B78C-4DDDFC6D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9550"/>
            <a:ext cx="7772400" cy="857250"/>
          </a:xfrm>
        </p:spPr>
        <p:txBody>
          <a:bodyPr/>
          <a:lstStyle/>
          <a:p>
            <a:r>
              <a:rPr lang="en-US" dirty="0"/>
              <a:t>Benchmarking against GLIPH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8607C6-169B-4D94-B413-0850AC1EB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3" b="33063"/>
          <a:stretch/>
        </p:blipFill>
        <p:spPr>
          <a:xfrm>
            <a:off x="18911" y="1098086"/>
            <a:ext cx="4545035" cy="3097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BB9BC5-2D07-4517-B005-2D851B6C2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9"/>
          <a:stretch/>
        </p:blipFill>
        <p:spPr>
          <a:xfrm>
            <a:off x="4495800" y="1352550"/>
            <a:ext cx="4545035" cy="30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0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B250D6-E882-4575-86B2-858DDC2E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23F5C3-707E-4E12-B28E-9EE8F7D2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9"/>
          <a:stretch/>
        </p:blipFill>
        <p:spPr>
          <a:xfrm>
            <a:off x="152400" y="1352550"/>
            <a:ext cx="8747605" cy="29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5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846F6-EF1A-4BDA-B3DF-ECE94131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 Repertoire - Immunotherapy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72BB49-0BA7-46AE-93B3-B92BD8BE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0150"/>
            <a:ext cx="4088342" cy="3192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BFB0B5-23EE-4F45-BE89-27BB12323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083"/>
          <a:stretch/>
        </p:blipFill>
        <p:spPr>
          <a:xfrm>
            <a:off x="4555073" y="1386563"/>
            <a:ext cx="4240743" cy="2941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73C16F-C818-436E-87B4-C1A3755B2F4B}"/>
              </a:ext>
            </a:extLst>
          </p:cNvPr>
          <p:cNvSpPr txBox="1"/>
          <p:nvPr/>
        </p:nvSpPr>
        <p:spPr>
          <a:xfrm>
            <a:off x="672127" y="92489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Single-Sequence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A21F38-5BF2-4C28-A268-258A15E63A29}"/>
              </a:ext>
            </a:extLst>
          </p:cNvPr>
          <p:cNvSpPr txBox="1"/>
          <p:nvPr/>
        </p:nvSpPr>
        <p:spPr>
          <a:xfrm>
            <a:off x="5112905" y="944712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Whole Sample Classifier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4552950"/>
            <a:ext cx="640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Rudqvist</a:t>
            </a:r>
            <a:r>
              <a:rPr lang="en-US" sz="1000" dirty="0"/>
              <a:t>, N. P., </a:t>
            </a:r>
            <a:r>
              <a:rPr lang="en-US" sz="1000" dirty="0" err="1"/>
              <a:t>Pilones</a:t>
            </a:r>
            <a:r>
              <a:rPr lang="en-US" sz="1000" dirty="0"/>
              <a:t>, K. A., </a:t>
            </a:r>
            <a:r>
              <a:rPr lang="en-US" sz="1000" dirty="0" err="1"/>
              <a:t>Lhuillier</a:t>
            </a:r>
            <a:r>
              <a:rPr lang="en-US" sz="1000" dirty="0"/>
              <a:t>, C., </a:t>
            </a:r>
            <a:r>
              <a:rPr lang="en-US" sz="1000" dirty="0" err="1"/>
              <a:t>Wennerberg</a:t>
            </a:r>
            <a:r>
              <a:rPr lang="en-US" sz="1000" dirty="0"/>
              <a:t>, E., Sidhom, J. W., Emerson, R. O., ... &amp; </a:t>
            </a:r>
            <a:r>
              <a:rPr lang="en-US" sz="1000" dirty="0" err="1"/>
              <a:t>Demaria</a:t>
            </a:r>
            <a:r>
              <a:rPr lang="en-US" sz="1000" dirty="0"/>
              <a:t>, S. (2018). Radiotherapy and CTLA-4 blockade shape the TCR repertoire of tumor-infiltrating T cells. Cancer </a:t>
            </a:r>
            <a:r>
              <a:rPr lang="en-US" sz="1000" dirty="0" err="1"/>
              <a:t>Immunol</a:t>
            </a:r>
            <a:r>
              <a:rPr lang="en-US" sz="1000" dirty="0"/>
              <a:t> Res, 6, 139-50.</a:t>
            </a:r>
          </a:p>
        </p:txBody>
      </p:sp>
    </p:spTree>
    <p:extLst>
      <p:ext uri="{BB962C8B-B14F-4D97-AF65-F5344CB8AC3E}">
        <p14:creationId xmlns:p14="http://schemas.microsoft.com/office/powerpoint/2010/main" val="54265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E0C73-C543-4C8F-B8A7-8B14CAD7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Explainability</a:t>
            </a:r>
            <a:r>
              <a:rPr lang="en-US" dirty="0"/>
              <a:t>’ of Neural Networks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27D2EDB-1951-4450-9E7A-640122FA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772" y="1200150"/>
            <a:ext cx="744810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1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9C2B08-B134-49CB-968A-01C110B6B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4C1A27-3215-4543-B5FA-26E58534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485900"/>
            <a:ext cx="4981575" cy="3086100"/>
          </a:xfrm>
        </p:spPr>
        <p:txBody>
          <a:bodyPr/>
          <a:lstStyle/>
          <a:p>
            <a:pPr lvl="0"/>
            <a:r>
              <a:rPr lang="en-US" sz="1600" dirty="0"/>
              <a:t>Deep Learning has revolutionized many fields and has been the most influential form of AI.</a:t>
            </a:r>
          </a:p>
          <a:p>
            <a:pPr lvl="0"/>
            <a:r>
              <a:rPr lang="en-US" sz="1600" dirty="0"/>
              <a:t>Preliminary applications of deep learning in the medical field include digital pathology and radiology. </a:t>
            </a:r>
          </a:p>
          <a:p>
            <a:pPr lvl="0"/>
            <a:r>
              <a:rPr lang="en-US" sz="1600" dirty="0"/>
              <a:t>The same technology used to recognize features in images can be translated to studying the immune synapse in order to understand its complex nature. </a:t>
            </a:r>
            <a:endParaRPr lang="en-US" sz="1600" dirty="0" smtClean="0"/>
          </a:p>
          <a:p>
            <a:pPr lvl="0"/>
            <a:r>
              <a:rPr lang="en-US" sz="1600" dirty="0" smtClean="0"/>
              <a:t>Poster 20S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532E3B-F8EE-46F9-8DF6-46167B9E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04950"/>
            <a:ext cx="3084860" cy="20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3898C-8C51-4EBA-9DC3-417E124B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7A4504-83C6-4CA6-B16B-9F914107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276350"/>
            <a:ext cx="5286375" cy="1524000"/>
          </a:xfrm>
        </p:spPr>
        <p:txBody>
          <a:bodyPr/>
          <a:lstStyle/>
          <a:p>
            <a:pPr marL="0" indent="0">
              <a:buNone/>
            </a:pPr>
            <a:r>
              <a:rPr lang="en-US" sz="1800" u="sng" dirty="0"/>
              <a:t>Thesis Committee</a:t>
            </a:r>
          </a:p>
          <a:p>
            <a:pPr marL="0" indent="0">
              <a:buNone/>
            </a:pPr>
            <a:r>
              <a:rPr lang="en-US" sz="1800" dirty="0"/>
              <a:t>Drew </a:t>
            </a:r>
            <a:r>
              <a:rPr lang="en-US" sz="1800" dirty="0" err="1"/>
              <a:t>Pardoll</a:t>
            </a:r>
            <a:r>
              <a:rPr lang="en-US" sz="1800" dirty="0"/>
              <a:t>, MD., PhD.</a:t>
            </a:r>
          </a:p>
          <a:p>
            <a:pPr marL="0" indent="0">
              <a:buNone/>
            </a:pPr>
            <a:r>
              <a:rPr lang="en-US" sz="1800" dirty="0"/>
              <a:t>Alexander </a:t>
            </a:r>
            <a:r>
              <a:rPr lang="en-US" sz="1800" dirty="0" err="1"/>
              <a:t>Baras</a:t>
            </a:r>
            <a:r>
              <a:rPr lang="en-US" sz="1800" dirty="0"/>
              <a:t>, MD., PhD.</a:t>
            </a:r>
          </a:p>
          <a:p>
            <a:pPr marL="0" indent="0">
              <a:buNone/>
            </a:pPr>
            <a:r>
              <a:rPr lang="en-US" sz="1800" dirty="0"/>
              <a:t>Steven </a:t>
            </a:r>
            <a:r>
              <a:rPr lang="en-US" sz="1800" dirty="0" err="1"/>
              <a:t>Salzberg</a:t>
            </a:r>
            <a:r>
              <a:rPr lang="en-US" sz="1800" dirty="0"/>
              <a:t>, PhD.</a:t>
            </a:r>
          </a:p>
        </p:txBody>
      </p:sp>
      <p:pic>
        <p:nvPicPr>
          <p:cNvPr id="7" name="Picture 6" descr="Image result for johns hopkins biomedical engineering">
            <a:extLst>
              <a:ext uri="{FF2B5EF4-FFF2-40B4-BE49-F238E27FC236}">
                <a16:creationId xmlns:a16="http://schemas.microsoft.com/office/drawing/2014/main" xmlns="" id="{8D08C546-FD04-4CA5-81B3-A5CFE8F3D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3903" r="5316" b="16419"/>
          <a:stretch/>
        </p:blipFill>
        <p:spPr bwMode="auto">
          <a:xfrm>
            <a:off x="4196282" y="3549696"/>
            <a:ext cx="4548188" cy="1300116"/>
          </a:xfrm>
          <a:prstGeom prst="rect">
            <a:avLst/>
          </a:prstGeom>
          <a:solidFill>
            <a:schemeClr val="bg1"/>
          </a:solidFill>
          <a:effectLst/>
          <a:extLst/>
        </p:spPr>
      </p:pic>
      <p:pic>
        <p:nvPicPr>
          <p:cNvPr id="45058" name="Picture 2" descr="Image result for mstp hopkins">
            <a:extLst>
              <a:ext uri="{FF2B5EF4-FFF2-40B4-BE49-F238E27FC236}">
                <a16:creationId xmlns:a16="http://schemas.microsoft.com/office/drawing/2014/main" xmlns="" id="{EDF417BB-D779-4623-8DAF-881BA1B9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2940"/>
            <a:ext cx="1815553" cy="28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U2C">
            <a:extLst>
              <a:ext uri="{FF2B5EF4-FFF2-40B4-BE49-F238E27FC236}">
                <a16:creationId xmlns:a16="http://schemas.microsoft.com/office/drawing/2014/main" xmlns="" id="{4C76C2FF-BEF4-40B7-B71D-02463669F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38055"/>
            <a:ext cx="3697671" cy="21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39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Immune Synapse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532E3B-F8EE-46F9-8DF6-46167B9E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38" y="950448"/>
            <a:ext cx="5809525" cy="38993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D46A91-7F2B-411E-891E-AAFFAC9F4864}"/>
              </a:ext>
            </a:extLst>
          </p:cNvPr>
          <p:cNvSpPr/>
          <p:nvPr/>
        </p:nvSpPr>
        <p:spPr>
          <a:xfrm>
            <a:off x="5677263" y="4857750"/>
            <a:ext cx="58095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https://med.nyu.edu/skirball-lab/stokeslab/tcell.html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T-Cell Receptor Sequencing</a:t>
            </a:r>
          </a:p>
        </p:txBody>
      </p:sp>
      <p:sp>
        <p:nvSpPr>
          <p:cNvPr id="14339" name="Content Placeholder 4">
            <a:extLst>
              <a:ext uri="{FF2B5EF4-FFF2-40B4-BE49-F238E27FC236}">
                <a16:creationId xmlns:a16="http://schemas.microsoft.com/office/drawing/2014/main" xmlns="" id="{486199C9-E080-43F2-A2D5-C998F0E8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485900"/>
            <a:ext cx="4448175" cy="3086100"/>
          </a:xfrm>
        </p:spPr>
        <p:txBody>
          <a:bodyPr/>
          <a:lstStyle/>
          <a:p>
            <a:r>
              <a:rPr lang="en-US" altLang="en-US" sz="2400" dirty="0"/>
              <a:t>Count-based NGS method of CDR3</a:t>
            </a:r>
          </a:p>
          <a:p>
            <a:pPr eaLnBrk="1" hangingPunct="1"/>
            <a:r>
              <a:rPr lang="en-US" altLang="en-US" sz="2400" dirty="0"/>
              <a:t>Quantitative assessment of T-Cell repertoire</a:t>
            </a:r>
          </a:p>
          <a:p>
            <a:pPr eaLnBrk="1" hangingPunct="1"/>
            <a:r>
              <a:rPr lang="en-US" altLang="en-US" sz="2400" dirty="0"/>
              <a:t>Sequence acts as ‘barcode’ 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6794-1D3D-4AB2-ABFD-E8B57113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70" y="1514664"/>
            <a:ext cx="4083237" cy="21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88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xmlns="" id="{F760B9C7-7FEC-4C07-BD7A-FF28EE94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Current Analytical Approaches</a:t>
            </a:r>
          </a:p>
        </p:txBody>
      </p:sp>
      <p:sp>
        <p:nvSpPr>
          <p:cNvPr id="14339" name="Content Placeholder 4">
            <a:extLst>
              <a:ext uri="{FF2B5EF4-FFF2-40B4-BE49-F238E27FC236}">
                <a16:creationId xmlns:a16="http://schemas.microsoft.com/office/drawing/2014/main" xmlns="" id="{486199C9-E080-43F2-A2D5-C998F0E8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485900"/>
            <a:ext cx="4448175" cy="3086100"/>
          </a:xfrm>
        </p:spPr>
        <p:txBody>
          <a:bodyPr/>
          <a:lstStyle/>
          <a:p>
            <a:r>
              <a:rPr lang="en-US" altLang="en-US" sz="2400" dirty="0"/>
              <a:t>Tracking clones at nucleotide/amino-acid level</a:t>
            </a:r>
          </a:p>
          <a:p>
            <a:r>
              <a:rPr lang="en-US" altLang="en-US" sz="2400" dirty="0"/>
              <a:t>Structural Algorithms</a:t>
            </a:r>
          </a:p>
          <a:p>
            <a:pPr lvl="1"/>
            <a:r>
              <a:rPr lang="en-US" altLang="en-US" sz="2000" dirty="0"/>
              <a:t>GLIPH</a:t>
            </a:r>
            <a:r>
              <a:rPr lang="en-US" altLang="en-US" sz="2000" baseline="30000" dirty="0"/>
              <a:t>1</a:t>
            </a:r>
            <a:endParaRPr lang="en-US" altLang="en-US" sz="2000" dirty="0"/>
          </a:p>
          <a:p>
            <a:pPr lvl="1"/>
            <a:r>
              <a:rPr lang="en-US" altLang="en-US" sz="2000" dirty="0"/>
              <a:t>ImmunoMap</a:t>
            </a:r>
            <a:r>
              <a:rPr lang="en-US" altLang="en-US" sz="2000" baseline="30000" dirty="0"/>
              <a:t>2</a:t>
            </a:r>
            <a:endParaRPr lang="en-US" altLang="en-US" sz="2000" dirty="0"/>
          </a:p>
          <a:p>
            <a:pPr eaLnBrk="1" hangingPunct="1"/>
            <a:endParaRPr lang="en-US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49B187-615E-459C-BA04-FA9BE132F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76350"/>
            <a:ext cx="3924586" cy="30446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CAD205-EF0B-41CE-9C31-F57E242001C0}"/>
              </a:ext>
            </a:extLst>
          </p:cNvPr>
          <p:cNvSpPr/>
          <p:nvPr/>
        </p:nvSpPr>
        <p:spPr>
          <a:xfrm>
            <a:off x="3400425" y="4446436"/>
            <a:ext cx="5743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aseline="30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Glanville, J., Huang, H., Nau, A., Hatton, O.,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Wagar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 E., </a:t>
            </a:r>
            <a:r>
              <a:rPr lang="en-US" sz="8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Rubelt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... &amp; Haas, N. (2017). Identifying specificity groups in the T cell receptor repertoire.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547</a:t>
            </a:r>
            <a:r>
              <a:rPr lang="en-US" sz="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(7661), 94.</a:t>
            </a:r>
          </a:p>
          <a:p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Sidhom, J. W.,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Bessell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A., Havel, J. J.,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Kosmides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Chan, T. A.,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Schneck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P. (2018).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ImmunoMap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Bioinformatics Tool for T-cell Repertoire Analysis.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immunology research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(2), 151-162</a:t>
            </a:r>
          </a:p>
        </p:txBody>
      </p:sp>
    </p:spTree>
    <p:extLst>
      <p:ext uri="{BB962C8B-B14F-4D97-AF65-F5344CB8AC3E}">
        <p14:creationId xmlns:p14="http://schemas.microsoft.com/office/powerpoint/2010/main" val="35756570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A323-4286-4CFB-BA32-7F086B1F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346F3-C08B-4D23-B9C4-BACE3B2FC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4160"/>
            <a:ext cx="5800491" cy="3086100"/>
          </a:xfrm>
        </p:spPr>
        <p:txBody>
          <a:bodyPr/>
          <a:lstStyle/>
          <a:p>
            <a:pPr lvl="0"/>
            <a:r>
              <a:rPr lang="en-US" sz="1600" dirty="0"/>
              <a:t>Deep Learning has shined in areas of pattern recognition, achieving state-of-the-art performance in many fields.</a:t>
            </a:r>
          </a:p>
          <a:p>
            <a:pPr lvl="1"/>
            <a:r>
              <a:rPr lang="en-US" sz="1600" dirty="0"/>
              <a:t>Voice recognition/semantics</a:t>
            </a:r>
          </a:p>
          <a:p>
            <a:pPr lvl="1"/>
            <a:r>
              <a:rPr lang="en-US" sz="1600" dirty="0"/>
              <a:t>Image classification</a:t>
            </a:r>
          </a:p>
          <a:p>
            <a:pPr lvl="0"/>
            <a:r>
              <a:rPr lang="en-US" sz="1600" dirty="0"/>
              <a:t>Universal Function Approximators </a:t>
            </a:r>
          </a:p>
          <a:p>
            <a:pPr lvl="1"/>
            <a:r>
              <a:rPr lang="en-US" sz="1600" dirty="0"/>
              <a:t>Flexibility</a:t>
            </a:r>
          </a:p>
          <a:p>
            <a:pPr lvl="1"/>
            <a:r>
              <a:rPr lang="en-US" sz="1600" dirty="0"/>
              <a:t>High capacity</a:t>
            </a:r>
          </a:p>
          <a:p>
            <a:pPr lvl="1"/>
            <a:r>
              <a:rPr lang="en-US" sz="1600" dirty="0"/>
              <a:t>Domain-specific knowledge not needed (for better or for worse)</a:t>
            </a:r>
          </a:p>
          <a:p>
            <a:pPr lvl="0"/>
            <a:r>
              <a:rPr lang="en-US" sz="1600" dirty="0"/>
              <a:t>Active area of research in ML/AI community</a:t>
            </a:r>
          </a:p>
          <a:p>
            <a:pPr lvl="1"/>
            <a:r>
              <a:rPr lang="en-US" sz="1600" dirty="0"/>
              <a:t>Ideas are spread quickly and adopted easily</a:t>
            </a:r>
          </a:p>
          <a:p>
            <a:pPr lvl="0"/>
            <a:r>
              <a:rPr lang="en-US" sz="1600" dirty="0"/>
              <a:t>Novelty</a:t>
            </a:r>
          </a:p>
          <a:p>
            <a:pPr lvl="1"/>
            <a:r>
              <a:rPr lang="en-US" sz="1600" dirty="0"/>
              <a:t>Open space for innovation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63742A-0E64-4D01-B6F6-4D76B93CD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43" y="2876550"/>
            <a:ext cx="3103785" cy="174587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22EFBA-1395-44EB-882C-65198DF74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3180"/>
          <a:stretch/>
        </p:blipFill>
        <p:spPr>
          <a:xfrm>
            <a:off x="6172200" y="839829"/>
            <a:ext cx="2699927" cy="190282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15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3D8C3D-555D-401C-B02F-14C95D2D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571500"/>
            <a:ext cx="7772400" cy="857250"/>
          </a:xfrm>
        </p:spPr>
        <p:txBody>
          <a:bodyPr/>
          <a:lstStyle/>
          <a:p>
            <a:r>
              <a:rPr lang="en-US" sz="2800" dirty="0"/>
              <a:t>CNN’s for Biological Sequence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7EB87-580F-4E5A-97EC-5C23CD378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1600" dirty="0"/>
              <a:t>One can convolve across sequences to learn features/motifs that can be used to infer something about the sequence.</a:t>
            </a:r>
          </a:p>
          <a:p>
            <a:pPr lvl="0"/>
            <a:r>
              <a:rPr lang="en-US" sz="1600" dirty="0" err="1"/>
              <a:t>DeepBind</a:t>
            </a:r>
            <a:r>
              <a:rPr lang="en-US" sz="1600" dirty="0"/>
              <a:t> – learning specificities of DNA/RNA-binding proteins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7A2E73-D716-4065-9F31-E8875EAB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488416"/>
            <a:ext cx="6509194" cy="2123195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D69420-BAFF-4232-AF86-9282A1F22472}"/>
              </a:ext>
            </a:extLst>
          </p:cNvPr>
          <p:cNvSpPr/>
          <p:nvPr/>
        </p:nvSpPr>
        <p:spPr>
          <a:xfrm>
            <a:off x="3641621" y="4589502"/>
            <a:ext cx="55023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Alipanahi</a:t>
            </a:r>
            <a:r>
              <a:rPr lang="en-US" sz="1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B., Delong, A., </a:t>
            </a:r>
            <a:r>
              <a:rPr lang="en-US" sz="1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Weirauch</a:t>
            </a:r>
            <a:r>
              <a:rPr lang="en-US" sz="1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M. T., &amp; Frey, B. J. (2015). Predicting the sequence specificities of DNA-and RNA-binding proteins by deep learning. </a:t>
            </a:r>
            <a:r>
              <a:rPr lang="en-US" sz="10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Nature biotechnology</a:t>
            </a:r>
            <a:r>
              <a:rPr lang="en-US" sz="1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1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(8), 831.</a:t>
            </a:r>
            <a:endParaRPr lang="en-US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75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A6FA5-FC2B-467B-A049-684B0CC4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DeepTCR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28A527-4CD5-4B48-87F6-75BB303C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200150"/>
            <a:ext cx="7772400" cy="3086100"/>
          </a:xfrm>
        </p:spPr>
        <p:txBody>
          <a:bodyPr/>
          <a:lstStyle/>
          <a:p>
            <a:r>
              <a:rPr lang="en-US" sz="2400" dirty="0"/>
              <a:t>Unsupervised and Supervised Deep Learning Methods to Parse </a:t>
            </a:r>
            <a:r>
              <a:rPr lang="en-US" sz="2400" dirty="0" err="1"/>
              <a:t>TCRSeq</a:t>
            </a:r>
            <a:r>
              <a:rPr lang="en-US" sz="2400" dirty="0"/>
              <a:t> </a:t>
            </a:r>
          </a:p>
          <a:p>
            <a:r>
              <a:rPr lang="en-US" sz="2400" dirty="0"/>
              <a:t>Unsupervised Methods:</a:t>
            </a:r>
          </a:p>
          <a:p>
            <a:pPr lvl="1"/>
            <a:r>
              <a:rPr lang="en-US" sz="2400" dirty="0"/>
              <a:t>Variational Autoencoder (VAE)</a:t>
            </a:r>
          </a:p>
          <a:p>
            <a:pPr lvl="1"/>
            <a:r>
              <a:rPr lang="en-US" sz="2400" dirty="0"/>
              <a:t>Generative Adversarial Network (GAN)</a:t>
            </a:r>
          </a:p>
          <a:p>
            <a:r>
              <a:rPr lang="en-US" sz="2400" dirty="0"/>
              <a:t>Supervised Methods:</a:t>
            </a:r>
          </a:p>
          <a:p>
            <a:pPr lvl="1"/>
            <a:r>
              <a:rPr lang="en-US" sz="2400" dirty="0"/>
              <a:t>Single Sequence Classification</a:t>
            </a:r>
          </a:p>
          <a:p>
            <a:pPr lvl="1"/>
            <a:r>
              <a:rPr lang="en-US" sz="2400" dirty="0"/>
              <a:t>Whole Sample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6708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72456-0C49-4B68-9C69-6C3BCEE3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</a:t>
            </a:r>
          </a:p>
        </p:txBody>
      </p:sp>
      <p:pic>
        <p:nvPicPr>
          <p:cNvPr id="7" name="Picture 4" descr="Image result for autoencoder">
            <a:extLst>
              <a:ext uri="{FF2B5EF4-FFF2-40B4-BE49-F238E27FC236}">
                <a16:creationId xmlns:a16="http://schemas.microsoft.com/office/drawing/2014/main" xmlns="" id="{611B6761-BEAB-41E9-88CB-A43E154D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39" y="1809750"/>
            <a:ext cx="2795631" cy="15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1123950"/>
            <a:ext cx="5591175" cy="3086100"/>
          </a:xfrm>
        </p:spPr>
        <p:txBody>
          <a:bodyPr/>
          <a:lstStyle/>
          <a:p>
            <a:r>
              <a:rPr lang="en-US" sz="1800" dirty="0" err="1" smtClean="0"/>
              <a:t>Autoencoder</a:t>
            </a:r>
            <a:endParaRPr lang="en-US" sz="1800" dirty="0" smtClean="0"/>
          </a:p>
          <a:p>
            <a:pPr lvl="1"/>
            <a:r>
              <a:rPr lang="en-US" sz="1800" dirty="0" smtClean="0"/>
              <a:t>Dimensionality reduction technique.</a:t>
            </a:r>
          </a:p>
          <a:p>
            <a:pPr lvl="1"/>
            <a:r>
              <a:rPr lang="en-US" sz="1800" dirty="0" smtClean="0"/>
              <a:t>Popular choice for learning latent representations of image data.</a:t>
            </a:r>
          </a:p>
          <a:p>
            <a:pPr lvl="1"/>
            <a:r>
              <a:rPr lang="en-US" sz="1800" dirty="0" smtClean="0"/>
              <a:t> Objective Function: Reconstruction of the input data</a:t>
            </a:r>
          </a:p>
          <a:p>
            <a:r>
              <a:rPr lang="en-US" sz="1800" dirty="0" err="1" smtClean="0"/>
              <a:t>Variational</a:t>
            </a:r>
            <a:r>
              <a:rPr lang="en-US" sz="1800" dirty="0" smtClean="0"/>
              <a:t> </a:t>
            </a:r>
            <a:r>
              <a:rPr lang="en-US" sz="1800" dirty="0" err="1" smtClean="0"/>
              <a:t>Autoencoder</a:t>
            </a:r>
            <a:endParaRPr lang="en-US" sz="1800" dirty="0" smtClean="0"/>
          </a:p>
          <a:p>
            <a:pPr lvl="1"/>
            <a:r>
              <a:rPr lang="en-US" sz="1800" dirty="0" smtClean="0"/>
              <a:t>Secondary Objective Function: </a:t>
            </a:r>
          </a:p>
          <a:p>
            <a:pPr lvl="2"/>
            <a:r>
              <a:rPr lang="en-US" sz="1800" dirty="0" smtClean="0"/>
              <a:t>Min(KL(N(μ(X),</a:t>
            </a:r>
            <a:r>
              <a:rPr lang="en-US" sz="1800" dirty="0" err="1" smtClean="0"/>
              <a:t>σ</a:t>
            </a:r>
            <a:r>
              <a:rPr lang="en-US" sz="1800" dirty="0" smtClean="0"/>
              <a:t>(X)) || N(O,I))</a:t>
            </a:r>
          </a:p>
          <a:p>
            <a:r>
              <a:rPr lang="en-US" sz="1800" dirty="0" smtClean="0"/>
              <a:t>Problem: Reconstruction loss encourages network to learn length-dependent features.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5445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64556-1E6E-4F24-B0AA-14C40D6E4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438150"/>
            <a:ext cx="7772400" cy="857250"/>
          </a:xfrm>
        </p:spPr>
        <p:txBody>
          <a:bodyPr/>
          <a:lstStyle/>
          <a:p>
            <a:r>
              <a:rPr lang="en-US" dirty="0"/>
              <a:t>Generative Adversarial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E3A45-0FEF-471F-A4D1-EEA52F452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150"/>
            <a:ext cx="5334000" cy="30861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Train two networks (discriminator vs generator).</a:t>
            </a:r>
          </a:p>
          <a:p>
            <a:pPr lvl="1"/>
            <a:r>
              <a:rPr lang="en-US" sz="1400" dirty="0"/>
              <a:t>Generator: attempts to mimic sequences from the true distribution of sequences</a:t>
            </a:r>
          </a:p>
          <a:p>
            <a:pPr lvl="1"/>
            <a:r>
              <a:rPr lang="en-US" sz="1400" dirty="0"/>
              <a:t>Discriminator: attempts to discriminate true sequences from distribution from ‘fake’ generated sequences from generator.</a:t>
            </a:r>
          </a:p>
          <a:p>
            <a:pPr lvl="1"/>
            <a:r>
              <a:rPr lang="en-US" sz="1400" dirty="0"/>
              <a:t>One can use the last layer of the discriminator as a ‘latent’ layer on which to study the distribution of sequences.</a:t>
            </a:r>
          </a:p>
          <a:p>
            <a:pPr marL="0" indent="0">
              <a:buNone/>
            </a:pPr>
            <a:r>
              <a:rPr lang="en-US" sz="1400" dirty="0"/>
              <a:t>Objective functions: </a:t>
            </a:r>
          </a:p>
          <a:p>
            <a:pPr lvl="2"/>
            <a:r>
              <a:rPr lang="en-US" sz="1400" dirty="0"/>
              <a:t>Generator: minimize the cross-entropy loss of classifying output of generator as ‘real’</a:t>
            </a:r>
          </a:p>
          <a:p>
            <a:pPr lvl="2"/>
            <a:r>
              <a:rPr lang="en-US" sz="1400" dirty="0"/>
              <a:t>Discriminator: minimize the cross-entropy loss of classifying real vs fake inputs</a:t>
            </a:r>
          </a:p>
          <a:p>
            <a:pPr lvl="2"/>
            <a:r>
              <a:rPr lang="en-US" sz="1400" dirty="0"/>
              <a:t>*** Does not attempt to reconstruct sequence</a:t>
            </a:r>
          </a:p>
          <a:p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85950"/>
            <a:ext cx="3823672" cy="16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4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HM_Whi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JHM_White_HD</Template>
  <TotalTime>2650</TotalTime>
  <Words>708</Words>
  <Application>Microsoft Macintosh PowerPoint</Application>
  <PresentationFormat>On-screen Show (16:9)</PresentationFormat>
  <Paragraphs>84</Paragraphs>
  <Slides>16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JHM_White</vt:lpstr>
      <vt:lpstr>Deep Learning of the Immune Synapse</vt:lpstr>
      <vt:lpstr>The Immune Synapse</vt:lpstr>
      <vt:lpstr>T-Cell Receptor Sequencing</vt:lpstr>
      <vt:lpstr>Current Analytical Approaches</vt:lpstr>
      <vt:lpstr>Deep Learning </vt:lpstr>
      <vt:lpstr>CNN’s for Biological Sequence Analysis</vt:lpstr>
      <vt:lpstr>DeepTCR</vt:lpstr>
      <vt:lpstr>Variational Autoencoder</vt:lpstr>
      <vt:lpstr>Generative Adversarial Network</vt:lpstr>
      <vt:lpstr>Benchmarking against GLIPH</vt:lpstr>
      <vt:lpstr>Benchmarking against GLIPH</vt:lpstr>
      <vt:lpstr>Supervised Methods</vt:lpstr>
      <vt:lpstr>TIL Repertoire - Immunotherapy</vt:lpstr>
      <vt:lpstr>‘Explainability’ of Neural Networks</vt:lpstr>
      <vt:lpstr>Conclusion</vt:lpstr>
      <vt:lpstr>Acknowledgments</vt:lpstr>
    </vt:vector>
  </TitlesOfParts>
  <Company>뿿젠뿿잀١胐Ȱ珬뿿��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of the Immune Synapse</dc:title>
  <dc:creator>John</dc:creator>
  <cp:lastModifiedBy>John-William Sidhom</cp:lastModifiedBy>
  <cp:revision>67</cp:revision>
  <dcterms:created xsi:type="dcterms:W3CDTF">2018-09-25T14:53:33Z</dcterms:created>
  <dcterms:modified xsi:type="dcterms:W3CDTF">2018-10-02T17:16:30Z</dcterms:modified>
</cp:coreProperties>
</file>