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08"/>
  </p:normalViewPr>
  <p:slideViewPr>
    <p:cSldViewPr>
      <p:cViewPr varScale="1">
        <p:scale>
          <a:sx n="162" d="100"/>
          <a:sy n="162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BC99E92-0C9C-754C-8097-6CBC05FCE6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EFA5C7B-902A-C64D-A9BD-A7FD141A2A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383AC8F3-41F1-4548-BB32-D17784AA25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C2FB1C9-AA2C-DC4F-82B8-DDFD7D88CB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FF591A3-374E-5640-A3B0-F02C8D184D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C3A81BF-680C-6845-9112-4B73255C6B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92ED2A-1E49-1A4E-A20A-AB8E781041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21F00A3E-7651-F549-9E3E-1D2E4DDE00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35825147-42D4-0942-B264-F8DB0CB6C9BD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D263D70-30AA-4341-98A4-A647D65238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72E1676-1A0F-B642-A42D-3B66E9171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5F510DB-C28A-104F-9D19-6BE101F9E3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0E1AE0DC-F92F-5642-A83C-9FF21B978516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7E5444A-1692-CD4E-8799-142F9D4A6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A8D7BAF-D6FA-5C41-A92F-C502C3AB9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itle.jpg">
            <a:extLst>
              <a:ext uri="{FF2B5EF4-FFF2-40B4-BE49-F238E27FC236}">
                <a16:creationId xmlns:a16="http://schemas.microsoft.com/office/drawing/2014/main" id="{31E73E08-7F93-4841-B344-724B70405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E155D9C1-94C4-8441-BC07-D42D0B576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438150"/>
            <a:ext cx="30622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809626" y="2571750"/>
            <a:ext cx="7800975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6" y="3457575"/>
            <a:ext cx="7800975" cy="685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84DBAF-5D2B-1749-B009-6FB1D5481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819150" y="4648200"/>
            <a:ext cx="1905000" cy="2857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December 6, 2020</a:t>
            </a:r>
            <a:endParaRPr lang="en-US">
              <a:latin typeface="Times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2A87A3-A24B-AD44-91FF-33E4ED692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4648200"/>
            <a:ext cx="2895600" cy="285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Sidney Kimmel Comprehensive Cancer Center Johns Hopkins University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189A65-CE49-6742-BE0B-DDC6F41E61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05600" y="4648200"/>
            <a:ext cx="1905000" cy="285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A74951-A820-C74F-93D6-64E0D6278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0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6A81-C5E6-2B46-AE34-97082306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December 6, 2020</a:t>
            </a:r>
            <a:endParaRPr lang="en-US"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ACD4E-FC54-D64B-99B1-EA16806C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Sidney Kimmel Comprehensive Cancer Center Johns Hopkins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B6389-C107-1348-8D64-D27D75D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C8117-BBD8-8C4C-BD56-09B36295DFD7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0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92894"/>
            <a:ext cx="1943100" cy="42791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292894"/>
            <a:ext cx="5676900" cy="42791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BCA0E-5FB0-284A-A8F8-F8D6ECA9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December 6, 2020</a:t>
            </a:r>
            <a:endParaRPr lang="en-US"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E712A-F575-4A45-A0D4-371416CC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Sidney Kimmel Comprehensive Cancer Center Johns Hopkins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B17D4-B481-104E-A970-DD85C32D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58153-7225-0C49-B9DF-45AA940E9F7A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2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ED4A2-325D-8241-8682-AC30AAD1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December 6, 2020</a:t>
            </a:r>
            <a:endParaRPr lang="en-US"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64BAA-45CE-0F47-9FF4-C87D8B15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Sidney Kimmel Comprehensive Cancer Center Johns Hopkins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94321-A06E-EF43-8722-A77CEBF0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B5534-B81F-4840-BD10-2E5673885D79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9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5BF45-083C-6E4F-B8F1-FEEC076F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December 6, 2020</a:t>
            </a:r>
            <a:endParaRPr lang="en-US"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D4B19-8FE7-8345-9791-2695EE01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Sidney Kimmel Comprehensive Cancer Center Johns Hopkins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6A3A1-17CA-0F43-87A1-BC318C84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5143E-DDD3-8748-895D-CB7F2500E8F1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7E8E1-60AD-5C43-BE2D-125BB16F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December 6, 2020</a:t>
            </a:r>
            <a:endParaRPr lang="en-US">
              <a:latin typeface="Times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7D2BA-660D-E747-91B6-3A72FA71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Sidney Kimmel Comprehensive Cancer Center Johns Hopkins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0CEFB-2CF6-EC4C-A473-3F5819C7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B075-86A1-AF40-A257-1FE23BB20226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4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F454F-A4BE-B947-A05B-80B3F137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December 6, 2020</a:t>
            </a:r>
            <a:endParaRPr lang="en-US">
              <a:latin typeface="Times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1F1258-9286-1343-8758-048F9D89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Sidney Kimmel Comprehensive Cancer Center Johns Hopkins University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55F53C-10FF-DB4A-A376-839D0E8A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F01EE-2ED2-3343-A982-F6F6AFDF7ED7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1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B1B47-473C-E84F-9AE4-B72FD590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December 6, 2020</a:t>
            </a:r>
            <a:endParaRPr lang="en-US">
              <a:latin typeface="Times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CFCA9-8179-5D46-A564-D639060A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Sidney Kimmel Comprehensive Cancer Center Johns Hopkins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30AFC-4520-DD47-93CA-25AA0F0F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8FC16-4042-3F49-9744-B97A42C10FA8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189250-64F7-3E48-A9B9-DCC01A05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December 6, 2020</a:t>
            </a:r>
            <a:endParaRPr lang="en-US">
              <a:latin typeface="Times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6F3581-3053-0940-A93F-05086389F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Sidney Kimmel Comprehensive Cancer Center Johns Hopkins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9F088-29DF-3E4E-BA2D-669D3C45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2CA73-C82F-F34F-A10F-2E710202C45A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8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93AEE-DDFF-1544-8D7C-B83A47D7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December 6, 2020</a:t>
            </a:r>
            <a:endParaRPr lang="en-US">
              <a:latin typeface="Times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545F9-119C-4347-A685-7F53E271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Sidney Kimmel Comprehensive Cancer Center Johns Hopkins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097B4-9B82-394F-9CF6-E9999258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2646B-A9C3-7043-85B6-2692C9AB3B0F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0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6ECA9-394E-7644-950D-C21239C95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December 6, 2020</a:t>
            </a:r>
            <a:endParaRPr lang="en-US">
              <a:latin typeface="Times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ED621-0C6B-4945-9111-D2818041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Sidney Kimmel Comprehensive Cancer Center Johns Hopkins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1CEF7-4114-2444-BFE9-3FFC5D8C7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EA05A-510E-F14B-B534-1A49929ADFFA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9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in.jpg">
            <a:extLst>
              <a:ext uri="{FF2B5EF4-FFF2-40B4-BE49-F238E27FC236}">
                <a16:creationId xmlns:a16="http://schemas.microsoft.com/office/drawing/2014/main" id="{0E850F07-D082-4349-B6C1-51F1F1DB48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3ECD575B-4079-0C44-98AD-2F4EDFA1C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809625" y="293688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D5A68B7F-3F2F-C749-A018-470BBAD70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809625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F52D8B6-11D0-A445-9D87-6941E5DB27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809625" y="47434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254B8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December 6, 2020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A8E1531-A63F-A247-ABF4-064B606E81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474345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Sidney Kimmel Comprehensive Cancer Center Johns Hopkins University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AB2A4E-360F-A243-A691-289F8620EE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667500" y="47434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4B8E"/>
                </a:solidFill>
                <a:latin typeface="Arial" panose="020B0604020202020204" pitchFamily="34" charset="0"/>
              </a:defRPr>
            </a:lvl1pPr>
          </a:lstStyle>
          <a:p>
            <a:fld id="{4D137064-D927-E84F-A6F1-74127FAE61B0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49D8A1F7-94F9-7D4C-83E4-E48B56DB31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85750"/>
            <a:ext cx="1531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54B8E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54B8E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54B8E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>
            <a:extLst>
              <a:ext uri="{FF2B5EF4-FFF2-40B4-BE49-F238E27FC236}">
                <a16:creationId xmlns:a16="http://schemas.microsoft.com/office/drawing/2014/main" id="{B68441E6-8E6C-5A47-AF38-3741580ACC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1512" y="1257301"/>
            <a:ext cx="7800975" cy="857250"/>
          </a:xfrm>
        </p:spPr>
        <p:txBody>
          <a:bodyPr/>
          <a:lstStyle/>
          <a:p>
            <a:r>
              <a:rPr lang="en-US" sz="2800" dirty="0">
                <a:solidFill>
                  <a:srgbClr val="0146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for Distinguishing Morphological Features of Acute Promyelocytic Leukemia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628E0AA3-BF23-6646-AE30-2F17E6D4EA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84991" y="2419350"/>
            <a:ext cx="7800975" cy="1095375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John-William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Sidhom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MD/PhD Candidate ’21</a:t>
            </a:r>
          </a:p>
          <a:p>
            <a:pPr eaLnBrk="1" hangingPunct="1"/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Biomedical Engineering</a:t>
            </a:r>
          </a:p>
          <a:p>
            <a:pPr eaLnBrk="1" hangingPunct="1"/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Johns Hopkins University School of Medicine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91BEF178-87B3-FC4E-BA12-78BE913097FB}"/>
              </a:ext>
            </a:extLst>
          </p:cNvPr>
          <p:cNvSpPr txBox="1">
            <a:spLocks/>
          </p:cNvSpPr>
          <p:nvPr/>
        </p:nvSpPr>
        <p:spPr bwMode="white">
          <a:xfrm>
            <a:off x="3200400" y="4552950"/>
            <a:ext cx="3505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Sidney Kimmel Comprehensive Cancer Center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Johns Hopkins University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8E8945F-A1BF-0840-9218-5D024EA4552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783349" y="4629150"/>
            <a:ext cx="1905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 smtClean="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6,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5E546C-4AAD-C248-A407-7EDB092E4126}"/>
              </a:ext>
            </a:extLst>
          </p:cNvPr>
          <p:cNvSpPr txBox="1"/>
          <p:nvPr/>
        </p:nvSpPr>
        <p:spPr>
          <a:xfrm>
            <a:off x="772674" y="3623113"/>
            <a:ext cx="8360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Ingharan</a:t>
            </a:r>
            <a:r>
              <a:rPr lang="en-US" sz="1600" dirty="0">
                <a:solidFill>
                  <a:schemeClr val="bg1"/>
                </a:solidFill>
              </a:rPr>
              <a:t> J </a:t>
            </a:r>
            <a:r>
              <a:rPr lang="en-US" sz="1600" dirty="0" err="1">
                <a:solidFill>
                  <a:schemeClr val="bg1"/>
                </a:solidFill>
              </a:rPr>
              <a:t>Siddarthan</a:t>
            </a:r>
            <a:r>
              <a:rPr lang="en-US" sz="1600" dirty="0">
                <a:solidFill>
                  <a:schemeClr val="bg1"/>
                </a:solidFill>
              </a:rPr>
              <a:t>, Bo-</a:t>
            </a:r>
            <a:r>
              <a:rPr lang="en-US" sz="1600" dirty="0" err="1">
                <a:solidFill>
                  <a:schemeClr val="bg1"/>
                </a:solidFill>
              </a:rPr>
              <a:t>Shiun</a:t>
            </a:r>
            <a:r>
              <a:rPr lang="en-US" sz="1600" dirty="0">
                <a:solidFill>
                  <a:schemeClr val="bg1"/>
                </a:solidFill>
              </a:rPr>
              <a:t> Lai,  Adam Luo, Bryan </a:t>
            </a:r>
            <a:r>
              <a:rPr lang="en-US" sz="1600" dirty="0" err="1">
                <a:solidFill>
                  <a:schemeClr val="bg1"/>
                </a:solidFill>
              </a:rPr>
              <a:t>Hambley</a:t>
            </a:r>
            <a:r>
              <a:rPr lang="en-US" sz="1600" dirty="0">
                <a:solidFill>
                  <a:schemeClr val="bg1"/>
                </a:solidFill>
              </a:rPr>
              <a:t>, Jennifer Bynum, Amy S. Duffield, Michael B. </a:t>
            </a:r>
            <a:r>
              <a:rPr lang="en-US" sz="1600" dirty="0" err="1">
                <a:solidFill>
                  <a:schemeClr val="bg1"/>
                </a:solidFill>
              </a:rPr>
              <a:t>Streiff</a:t>
            </a:r>
            <a:r>
              <a:rPr lang="en-US" sz="1600" dirty="0">
                <a:solidFill>
                  <a:schemeClr val="bg1"/>
                </a:solidFill>
              </a:rPr>
              <a:t>, Alison R. </a:t>
            </a:r>
            <a:r>
              <a:rPr lang="en-US" sz="1600" dirty="0" err="1">
                <a:solidFill>
                  <a:schemeClr val="bg1"/>
                </a:solidFill>
              </a:rPr>
              <a:t>Moliterno</a:t>
            </a:r>
            <a:r>
              <a:rPr lang="en-US" sz="1600" dirty="0">
                <a:solidFill>
                  <a:schemeClr val="bg1"/>
                </a:solidFill>
              </a:rPr>
              <a:t>, Philip H. Imus, Christian B. Gocke, Lukasz P. </a:t>
            </a:r>
            <a:r>
              <a:rPr lang="en-US" sz="1600" dirty="0" err="1">
                <a:solidFill>
                  <a:schemeClr val="bg1"/>
                </a:solidFill>
              </a:rPr>
              <a:t>Gondek</a:t>
            </a:r>
            <a:r>
              <a:rPr lang="en-US" sz="1600" dirty="0">
                <a:solidFill>
                  <a:schemeClr val="bg1"/>
                </a:solidFill>
              </a:rPr>
              <a:t>, Amy E. </a:t>
            </a:r>
            <a:r>
              <a:rPr lang="en-US" sz="1600" dirty="0" err="1">
                <a:solidFill>
                  <a:schemeClr val="bg1"/>
                </a:solidFill>
              </a:rPr>
              <a:t>DeZern</a:t>
            </a:r>
            <a:r>
              <a:rPr lang="en-US" sz="1600" dirty="0">
                <a:solidFill>
                  <a:schemeClr val="bg1"/>
                </a:solidFill>
              </a:rPr>
              <a:t>, Alexander S </a:t>
            </a:r>
            <a:r>
              <a:rPr lang="en-US" sz="1600" dirty="0" err="1">
                <a:solidFill>
                  <a:schemeClr val="bg1"/>
                </a:solidFill>
              </a:rPr>
              <a:t>Baras</a:t>
            </a:r>
            <a:r>
              <a:rPr lang="en-US" sz="1600" dirty="0">
                <a:solidFill>
                  <a:schemeClr val="bg1"/>
                </a:solidFill>
              </a:rPr>
              <a:t>, Thomas S. </a:t>
            </a:r>
            <a:r>
              <a:rPr lang="en-US" sz="1600" dirty="0" err="1">
                <a:solidFill>
                  <a:schemeClr val="bg1"/>
                </a:solidFill>
              </a:rPr>
              <a:t>Kickler</a:t>
            </a:r>
            <a:r>
              <a:rPr lang="en-US" sz="1600" dirty="0">
                <a:solidFill>
                  <a:schemeClr val="bg1"/>
                </a:solidFill>
              </a:rPr>
              <a:t>, Mark </a:t>
            </a:r>
            <a:r>
              <a:rPr lang="en-US" sz="1600" dirty="0" err="1">
                <a:solidFill>
                  <a:schemeClr val="bg1"/>
                </a:solidFill>
              </a:rPr>
              <a:t>Levis</a:t>
            </a:r>
            <a:r>
              <a:rPr lang="en-US" sz="1600" dirty="0">
                <a:solidFill>
                  <a:schemeClr val="bg1"/>
                </a:solidFill>
              </a:rPr>
              <a:t>, Eugene </a:t>
            </a:r>
            <a:r>
              <a:rPr lang="en-US" sz="1600" dirty="0" err="1">
                <a:solidFill>
                  <a:schemeClr val="bg1"/>
                </a:solidFill>
              </a:rPr>
              <a:t>Shenderov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305B-445A-774A-8330-2DFD368C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E09BD-2C8B-B147-99E7-545854A0C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162050"/>
            <a:ext cx="7772400" cy="3086100"/>
          </a:xfrm>
        </p:spPr>
        <p:txBody>
          <a:bodyPr/>
          <a:lstStyle/>
          <a:p>
            <a:r>
              <a:rPr lang="en-US" sz="2200" dirty="0"/>
              <a:t>Deep learning model capable of rapid and accurate diagnosis of APL from universally available peripheral smears. </a:t>
            </a:r>
          </a:p>
          <a:p>
            <a:r>
              <a:rPr lang="en-US" sz="2200" dirty="0"/>
              <a:t>Explainable artificial intelligence is provided for biological insights to facilitate clinical management and reveal morphological concepts previously unappreciated in APL.</a:t>
            </a:r>
          </a:p>
          <a:p>
            <a:r>
              <a:rPr lang="en-US" sz="2200" dirty="0"/>
              <a:t>The deep learning framework we have delineated is applicable to any diagnostic pipeline that can leverage a peripheral blood smear, potentially allowing for efficient diagnosis and early treatment of disease.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683A7-2161-0F49-B16F-469AA866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534-B81F-4840-BD10-2E5673885D79}" type="slidenum">
              <a:rPr lang="en-US" altLang="en-US" smtClean="0"/>
              <a:pPr/>
              <a:t>10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2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EFDE-E71E-BE4B-B976-B3206E9B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7F6AB-C4C0-3649-9045-FCA35A03D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 have no financial disclosure or conflicts of interest with the presented material in this presentation.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06C1F-D7E6-FF4F-BCC8-339DCB35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534-B81F-4840-BD10-2E5673885D79}" type="slidenum">
              <a:rPr lang="en-US" altLang="en-US" smtClean="0"/>
              <a:pPr/>
              <a:t>2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0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>
            <a:extLst>
              <a:ext uri="{FF2B5EF4-FFF2-40B4-BE49-F238E27FC236}">
                <a16:creationId xmlns:a16="http://schemas.microsoft.com/office/drawing/2014/main" id="{DB074752-3D3E-8646-92FA-C086E144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APL</a:t>
            </a:r>
          </a:p>
        </p:txBody>
      </p:sp>
      <p:sp>
        <p:nvSpPr>
          <p:cNvPr id="14339" name="Content Placeholder 4">
            <a:extLst>
              <a:ext uri="{FF2B5EF4-FFF2-40B4-BE49-F238E27FC236}">
                <a16:creationId xmlns:a16="http://schemas.microsoft.com/office/drawing/2014/main" id="{710AF20E-13C5-0543-B758-6C69DF903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Acute Promyelocytic Leukemia (APL) is subtype of Acute Myeloid Leukemia (AML). </a:t>
            </a:r>
          </a:p>
          <a:p>
            <a:pPr eaLnBrk="1" hangingPunct="1"/>
            <a:r>
              <a:rPr lang="en-US" altLang="en-US" sz="2800" dirty="0"/>
              <a:t>Defined by translocation - t(15;17)</a:t>
            </a:r>
          </a:p>
          <a:p>
            <a:pPr eaLnBrk="1" hangingPunct="1"/>
            <a:r>
              <a:rPr lang="en-US" altLang="en-US" sz="2800" dirty="0"/>
              <a:t>Distinguished clinically by rapidly progressive and fatal course, often from disseminated intravascular coagulation (DIC).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F05450-DB40-E649-8B0A-7D7B4DDE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534-B81F-4840-BD10-2E5673885D79}" type="slidenum">
              <a:rPr lang="en-US" altLang="en-US" smtClean="0"/>
              <a:pPr/>
              <a:t>3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EB4F-7E5C-8B42-BD11-CC8D048B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A7531-170A-D341-9DB5-217224FE8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047750"/>
            <a:ext cx="7772400" cy="3524250"/>
          </a:xfrm>
        </p:spPr>
        <p:txBody>
          <a:bodyPr/>
          <a:lstStyle/>
          <a:p>
            <a:r>
              <a:rPr lang="en-US" sz="2800" dirty="0"/>
              <a:t>Acute nature requires prompt recognition and initiation of life-saving All-</a:t>
            </a:r>
            <a:r>
              <a:rPr lang="en-US" sz="2800" dirty="0" err="1"/>
              <a:t>transretinoic</a:t>
            </a:r>
            <a:r>
              <a:rPr lang="en-US" sz="2800" dirty="0"/>
              <a:t> Acid (ATRA).</a:t>
            </a:r>
          </a:p>
          <a:p>
            <a:r>
              <a:rPr lang="en-US" sz="2800" dirty="0"/>
              <a:t>However, gold standard genetic tests (PCR, FISH) can often take days to confirm the diagnosis.</a:t>
            </a:r>
          </a:p>
          <a:p>
            <a:r>
              <a:rPr lang="en-US" sz="2800" dirty="0"/>
              <a:t>Therapy is often initiated on clinical suspicion.</a:t>
            </a:r>
          </a:p>
          <a:p>
            <a:pPr lvl="1"/>
            <a:r>
              <a:rPr lang="en-US" sz="2400" dirty="0"/>
              <a:t>Aided by visualization of peripheral smear looking for pathognomonic Auer rods.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794C2-B36C-4140-9C31-9AF08147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534-B81F-4840-BD10-2E5673885D79}" type="slidenum">
              <a:rPr lang="en-US" altLang="en-US" smtClean="0"/>
              <a:pPr/>
              <a:t>4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9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6B18-845F-DF46-AF4B-6D480C37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53B9F-F8A7-5547-BC77-6E2331917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85900"/>
            <a:ext cx="8305800" cy="30861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Deep learning model </a:t>
            </a:r>
            <a:r>
              <a:rPr lang="en-US" dirty="0"/>
              <a:t>could more </a:t>
            </a:r>
            <a:r>
              <a:rPr lang="en-US" b="1" i="1" dirty="0"/>
              <a:t>accurately </a:t>
            </a:r>
            <a:r>
              <a:rPr lang="en-US" dirty="0"/>
              <a:t>and </a:t>
            </a:r>
            <a:r>
              <a:rPr lang="en-US" b="1" i="1" dirty="0"/>
              <a:t>quickly</a:t>
            </a:r>
            <a:r>
              <a:rPr lang="en-US" dirty="0"/>
              <a:t> diagnose APL from </a:t>
            </a:r>
            <a:r>
              <a:rPr lang="en-US" b="1" i="1" dirty="0"/>
              <a:t>peripheral smear</a:t>
            </a:r>
            <a:r>
              <a:rPr lang="en-US" dirty="0"/>
              <a:t>, providing clinicians the diagnostic information needed to quickly </a:t>
            </a:r>
            <a:r>
              <a:rPr lang="en-US" b="1" i="1" dirty="0"/>
              <a:t>identify and treat </a:t>
            </a:r>
            <a:r>
              <a:rPr lang="en-US" dirty="0"/>
              <a:t>patients with APL.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322D2-8CE1-804E-881F-147479DC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534-B81F-4840-BD10-2E5673885D79}" type="slidenum">
              <a:rPr lang="en-US" altLang="en-US" smtClean="0"/>
              <a:pPr/>
              <a:t>5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1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C07F-C8A8-2B45-A2DC-F7CDBC72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16F7E-8F8E-7040-9A77-55484FB62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104900"/>
            <a:ext cx="7772400" cy="3676650"/>
          </a:xfrm>
        </p:spPr>
        <p:txBody>
          <a:bodyPr/>
          <a:lstStyle/>
          <a:p>
            <a:r>
              <a:rPr lang="en-US" sz="2200" dirty="0"/>
              <a:t>Identified via retrospective chart review from a list of confirmed FISH t(15;17)-positive (n = 34) and -negative (n = 72) patients presenting at The Johns Hopkins Hospital (JHH).</a:t>
            </a:r>
          </a:p>
          <a:p>
            <a:r>
              <a:rPr lang="en-US" sz="2200" dirty="0"/>
              <a:t>Inclusion criteria included new disease diagnosis, no prior treatment, and availability of peripheral blood smear image uploaded to </a:t>
            </a:r>
            <a:r>
              <a:rPr lang="en-US" sz="2200" dirty="0" err="1"/>
              <a:t>CellaVision</a:t>
            </a:r>
            <a:r>
              <a:rPr lang="en-US" sz="2200" dirty="0"/>
              <a:t>. </a:t>
            </a:r>
          </a:p>
          <a:p>
            <a:r>
              <a:rPr lang="en-US" sz="2200" dirty="0"/>
              <a:t>Patients were separated into a discovery cohort presenting prior to 1/2019 (APL, n = 22; AML, n=60) and a validation cohort presenting on or after 1/2019 (APL, n = 12; AML, n = 12).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1161-AFC3-BB47-8A5F-5C3323B8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534-B81F-4840-BD10-2E5673885D79}" type="slidenum">
              <a:rPr lang="en-US" altLang="en-US" smtClean="0"/>
              <a:pPr/>
              <a:t>6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8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C9596-312E-E242-BBCD-EECCBEF7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27F76-2893-C64E-8C8F-081582F4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534-B81F-4840-BD10-2E5673885D79}" type="slidenum">
              <a:rPr lang="en-US" altLang="en-US" smtClean="0"/>
              <a:pPr/>
              <a:t>7</a:t>
            </a:fld>
            <a:endParaRPr lang="en-US" altLang="en-US">
              <a:solidFill>
                <a:srgbClr val="002C77"/>
              </a:solidFill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6CDA459-E090-E540-8AEA-78A883C67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 b="76667"/>
          <a:stretch/>
        </p:blipFill>
        <p:spPr>
          <a:xfrm>
            <a:off x="399524" y="1141413"/>
            <a:ext cx="8344953" cy="359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3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8867-2AE4-6048-9A47-EA2CBEE1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CE20E4-FF4B-F542-A7D6-070E23A4C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485900"/>
            <a:ext cx="4467225" cy="3086100"/>
          </a:xfrm>
        </p:spPr>
        <p:txBody>
          <a:bodyPr/>
          <a:lstStyle/>
          <a:p>
            <a:r>
              <a:rPr lang="en-US" sz="2200" dirty="0"/>
              <a:t>10 academic oncologists were provided peripheral smears from the validation cohort and asked to identify APL patients.</a:t>
            </a:r>
          </a:p>
          <a:p>
            <a:r>
              <a:rPr lang="en-US" sz="2200" dirty="0"/>
              <a:t>Benchmarked against deep learning model as well as proportion of promyelocytes as determined by </a:t>
            </a:r>
            <a:r>
              <a:rPr lang="en-US" sz="2200" dirty="0" err="1"/>
              <a:t>Cellavision</a:t>
            </a:r>
            <a:r>
              <a:rPr lang="en-US" sz="2200" dirty="0"/>
              <a:t> algorithm.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32FFB-F9F0-4E41-9E75-F7E7CE4A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534-B81F-4840-BD10-2E5673885D79}" type="slidenum">
              <a:rPr lang="en-US" altLang="en-US" smtClean="0"/>
              <a:pPr/>
              <a:t>8</a:t>
            </a:fld>
            <a:endParaRPr lang="en-US" altLang="en-US">
              <a:solidFill>
                <a:srgbClr val="002C7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21D0F4-EF63-F44C-B21E-683D8D49D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1257300"/>
            <a:ext cx="4634766" cy="34861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09EA86-C8B1-E04F-B86E-0762F8C4B08E}"/>
              </a:ext>
            </a:extLst>
          </p:cNvPr>
          <p:cNvSpPr/>
          <p:nvPr/>
        </p:nvSpPr>
        <p:spPr>
          <a:xfrm>
            <a:off x="6324600" y="3422243"/>
            <a:ext cx="16802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+ Oncologists</a:t>
            </a:r>
          </a:p>
        </p:txBody>
      </p:sp>
    </p:spTree>
    <p:extLst>
      <p:ext uri="{BB962C8B-B14F-4D97-AF65-F5344CB8AC3E}">
        <p14:creationId xmlns:p14="http://schemas.microsoft.com/office/powerpoint/2010/main" val="49227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CCFD37-64DE-FF43-A925-B093061F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Explainable AI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A799C-E87D-7140-8A6F-D7B923A8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075-86A1-AF40-A257-1FE23BB20226}" type="slidenum">
              <a:rPr lang="en-US" altLang="en-US" smtClean="0"/>
              <a:pPr/>
              <a:t>9</a:t>
            </a:fld>
            <a:endParaRPr lang="en-US" altLang="en-US">
              <a:solidFill>
                <a:srgbClr val="002C77"/>
              </a:solidFill>
            </a:endParaRP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B1D804F-1707-7A4F-95B5-5BC21E790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26"/>
          <a:stretch/>
        </p:blipFill>
        <p:spPr>
          <a:xfrm>
            <a:off x="152400" y="871713"/>
            <a:ext cx="4191000" cy="412891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3AB2886-A9F9-234A-96C2-37190198A22B}"/>
              </a:ext>
            </a:extLst>
          </p:cNvPr>
          <p:cNvGrpSpPr/>
          <p:nvPr/>
        </p:nvGrpSpPr>
        <p:grpSpPr>
          <a:xfrm>
            <a:off x="4187770" y="852016"/>
            <a:ext cx="4848225" cy="3914500"/>
            <a:chOff x="4187770" y="852016"/>
            <a:chExt cx="4848225" cy="3914500"/>
          </a:xfrm>
        </p:grpSpPr>
        <p:pic>
          <p:nvPicPr>
            <p:cNvPr id="11" name="Picture 10" descr="Diagram&#10;&#10;Description automatically generated">
              <a:extLst>
                <a:ext uri="{FF2B5EF4-FFF2-40B4-BE49-F238E27FC236}">
                  <a16:creationId xmlns:a16="http://schemas.microsoft.com/office/drawing/2014/main" id="{A1F5E5F2-08CE-204F-A48D-AAD6CD186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43" t="38148"/>
            <a:stretch/>
          </p:blipFill>
          <p:spPr>
            <a:xfrm>
              <a:off x="4329953" y="1118441"/>
              <a:ext cx="4696351" cy="36480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E37BA6-9CF1-054F-A76F-2FC1595FB5A2}"/>
                </a:ext>
              </a:extLst>
            </p:cNvPr>
            <p:cNvSpPr/>
            <p:nvPr/>
          </p:nvSpPr>
          <p:spPr bwMode="auto">
            <a:xfrm>
              <a:off x="4499030" y="868362"/>
              <a:ext cx="762000" cy="3317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9B43E4-D739-D940-826A-241E87632D44}"/>
                </a:ext>
              </a:extLst>
            </p:cNvPr>
            <p:cNvSpPr/>
            <p:nvPr/>
          </p:nvSpPr>
          <p:spPr bwMode="auto">
            <a:xfrm>
              <a:off x="4187770" y="1017910"/>
              <a:ext cx="311260" cy="3317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B26137-53C5-1D45-9C49-52A1EC0956A2}"/>
                </a:ext>
              </a:extLst>
            </p:cNvPr>
            <p:cNvSpPr/>
            <p:nvPr/>
          </p:nvSpPr>
          <p:spPr bwMode="auto">
            <a:xfrm>
              <a:off x="8273995" y="852016"/>
              <a:ext cx="762000" cy="3317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0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HM_Whi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JHM_White</Template>
  <TotalTime>52</TotalTime>
  <Words>483</Words>
  <Application>Microsoft Macintosh PowerPoint</Application>
  <PresentationFormat>On-screen Show (16:9)</PresentationFormat>
  <Paragraphs>46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</vt:lpstr>
      <vt:lpstr>Times New Roman</vt:lpstr>
      <vt:lpstr>JHM_White</vt:lpstr>
      <vt:lpstr>Deep Learning for Distinguishing Morphological Features of Acute Promyelocytic Leukemia</vt:lpstr>
      <vt:lpstr>Disclosure</vt:lpstr>
      <vt:lpstr>APL</vt:lpstr>
      <vt:lpstr>Problem</vt:lpstr>
      <vt:lpstr>Hypothesis</vt:lpstr>
      <vt:lpstr>Patient Population</vt:lpstr>
      <vt:lpstr>Deep Learning Model</vt:lpstr>
      <vt:lpstr>Performance</vt:lpstr>
      <vt:lpstr>Explainable AI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for Distinguishing Morphological Features of Acute Promyelocytic Leukemia</dc:title>
  <dc:creator>John-William Sidhom</dc:creator>
  <cp:lastModifiedBy>John-William Sidhom</cp:lastModifiedBy>
  <cp:revision>9</cp:revision>
  <dcterms:created xsi:type="dcterms:W3CDTF">2020-11-14T16:13:02Z</dcterms:created>
  <dcterms:modified xsi:type="dcterms:W3CDTF">2020-11-16T02:10:48Z</dcterms:modified>
</cp:coreProperties>
</file>