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64" r:id="rId4"/>
    <p:sldId id="265" r:id="rId5"/>
    <p:sldId id="266" r:id="rId6"/>
    <p:sldId id="288" r:id="rId7"/>
    <p:sldId id="267" r:id="rId8"/>
    <p:sldId id="331" r:id="rId9"/>
    <p:sldId id="281" r:id="rId10"/>
    <p:sldId id="271" r:id="rId11"/>
    <p:sldId id="283" r:id="rId12"/>
    <p:sldId id="284" r:id="rId13"/>
    <p:sldId id="287" r:id="rId14"/>
    <p:sldId id="332" r:id="rId15"/>
    <p:sldId id="272" r:id="rId16"/>
    <p:sldId id="286" r:id="rId17"/>
    <p:sldId id="328" r:id="rId18"/>
    <p:sldId id="329" r:id="rId19"/>
    <p:sldId id="273" r:id="rId20"/>
    <p:sldId id="330" r:id="rId21"/>
    <p:sldId id="289" r:id="rId22"/>
    <p:sldId id="274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014"/>
    <a:srgbClr val="254B8E"/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84409" autoAdjust="0"/>
  </p:normalViewPr>
  <p:slideViewPr>
    <p:cSldViewPr>
      <p:cViewPr>
        <p:scale>
          <a:sx n="165" d="100"/>
          <a:sy n="165" d="100"/>
        </p:scale>
        <p:origin x="-120" y="-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0BE20-3FE8-4177-AB47-CA2FBB7817C0}" type="doc">
      <dgm:prSet loTypeId="urn:diagrams.loki3.com/VaryingWidthList" loCatId="list" qsTypeId="urn:microsoft.com/office/officeart/2005/8/quickstyle/simple5" qsCatId="simple" csTypeId="urn:microsoft.com/office/officeart/2005/8/colors/accent2_2" csCatId="accent2" phldr="1"/>
      <dgm:spPr/>
    </dgm:pt>
    <dgm:pt modelId="{D80B4F84-1B23-4395-B609-231304B7BC66}">
      <dgm:prSet phldrT="[Text]"/>
      <dgm:spPr/>
      <dgm:t>
        <a:bodyPr/>
        <a:lstStyle/>
        <a:p>
          <a:r>
            <a:rPr lang="en-US" dirty="0"/>
            <a:t>V/D/J</a:t>
          </a:r>
        </a:p>
      </dgm:t>
    </dgm:pt>
    <dgm:pt modelId="{479C153B-6422-4CB6-9325-6BC5E9A581BC}" type="parTrans" cxnId="{CA303630-87CC-4B4F-93CA-4375A62F137D}">
      <dgm:prSet/>
      <dgm:spPr/>
      <dgm:t>
        <a:bodyPr/>
        <a:lstStyle/>
        <a:p>
          <a:endParaRPr lang="en-US"/>
        </a:p>
      </dgm:t>
    </dgm:pt>
    <dgm:pt modelId="{263AC0DC-73C1-4428-85D5-E55D5F947D35}" type="sibTrans" cxnId="{CA303630-87CC-4B4F-93CA-4375A62F137D}">
      <dgm:prSet/>
      <dgm:spPr/>
      <dgm:t>
        <a:bodyPr/>
        <a:lstStyle/>
        <a:p>
          <a:endParaRPr lang="en-US"/>
        </a:p>
      </dgm:t>
    </dgm:pt>
    <dgm:pt modelId="{95B33167-B634-47E4-A8E9-12002A13A933}">
      <dgm:prSet phldrT="[Text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α</a:t>
          </a:r>
          <a:r>
            <a:rPr lang="en-US" dirty="0"/>
            <a:t>/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β</a:t>
          </a:r>
          <a:r>
            <a:rPr lang="en-US" dirty="0"/>
            <a:t> sequence information</a:t>
          </a:r>
        </a:p>
      </dgm:t>
    </dgm:pt>
    <dgm:pt modelId="{A7C90E53-8C0D-4BE1-9DBA-609513DDF935}" type="parTrans" cxnId="{8EADE408-FC98-4D9B-83E8-F7A4FB3B6712}">
      <dgm:prSet/>
      <dgm:spPr/>
      <dgm:t>
        <a:bodyPr/>
        <a:lstStyle/>
        <a:p>
          <a:endParaRPr lang="en-US"/>
        </a:p>
      </dgm:t>
    </dgm:pt>
    <dgm:pt modelId="{C27BE124-1E72-46BD-B84F-DF81C062B8D6}" type="sibTrans" cxnId="{8EADE408-FC98-4D9B-83E8-F7A4FB3B6712}">
      <dgm:prSet/>
      <dgm:spPr/>
      <dgm:t>
        <a:bodyPr/>
        <a:lstStyle/>
        <a:p>
          <a:endParaRPr lang="en-US"/>
        </a:p>
      </dgm:t>
    </dgm:pt>
    <dgm:pt modelId="{F56374FC-8225-477A-ADE5-C17190AA5A11}" type="pres">
      <dgm:prSet presAssocID="{6030BE20-3FE8-4177-AB47-CA2FBB7817C0}" presName="Name0" presStyleCnt="0">
        <dgm:presLayoutVars>
          <dgm:resizeHandles/>
        </dgm:presLayoutVars>
      </dgm:prSet>
      <dgm:spPr/>
    </dgm:pt>
    <dgm:pt modelId="{013C04C6-4D63-4D1A-B793-9F73B0833A04}" type="pres">
      <dgm:prSet presAssocID="{D80B4F84-1B23-4395-B609-231304B7BC6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64268-B261-4A4A-8621-E6C7CB997472}" type="pres">
      <dgm:prSet presAssocID="{263AC0DC-73C1-4428-85D5-E55D5F947D35}" presName="space" presStyleCnt="0"/>
      <dgm:spPr/>
    </dgm:pt>
    <dgm:pt modelId="{CB490CF4-B75F-4AC4-ADB2-87521204DA91}" type="pres">
      <dgm:prSet presAssocID="{95B33167-B634-47E4-A8E9-12002A13A93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ADE408-FC98-4D9B-83E8-F7A4FB3B6712}" srcId="{6030BE20-3FE8-4177-AB47-CA2FBB7817C0}" destId="{95B33167-B634-47E4-A8E9-12002A13A933}" srcOrd="1" destOrd="0" parTransId="{A7C90E53-8C0D-4BE1-9DBA-609513DDF935}" sibTransId="{C27BE124-1E72-46BD-B84F-DF81C062B8D6}"/>
    <dgm:cxn modelId="{05E9DE4D-30DD-43F1-B63E-EFB6C0DFC811}" type="presOf" srcId="{95B33167-B634-47E4-A8E9-12002A13A933}" destId="{CB490CF4-B75F-4AC4-ADB2-87521204DA91}" srcOrd="0" destOrd="0" presId="urn:diagrams.loki3.com/VaryingWidthList"/>
    <dgm:cxn modelId="{CA303630-87CC-4B4F-93CA-4375A62F137D}" srcId="{6030BE20-3FE8-4177-AB47-CA2FBB7817C0}" destId="{D80B4F84-1B23-4395-B609-231304B7BC66}" srcOrd="0" destOrd="0" parTransId="{479C153B-6422-4CB6-9325-6BC5E9A581BC}" sibTransId="{263AC0DC-73C1-4428-85D5-E55D5F947D35}"/>
    <dgm:cxn modelId="{D3BCC825-350B-417D-BF94-7E41D7E01D23}" type="presOf" srcId="{6030BE20-3FE8-4177-AB47-CA2FBB7817C0}" destId="{F56374FC-8225-477A-ADE5-C17190AA5A11}" srcOrd="0" destOrd="0" presId="urn:diagrams.loki3.com/VaryingWidthList"/>
    <dgm:cxn modelId="{64001ABA-86A6-4536-A4FB-3FC734ACE795}" type="presOf" srcId="{D80B4F84-1B23-4395-B609-231304B7BC66}" destId="{013C04C6-4D63-4D1A-B793-9F73B0833A04}" srcOrd="0" destOrd="0" presId="urn:diagrams.loki3.com/VaryingWidthList"/>
    <dgm:cxn modelId="{4DAA4462-8683-4BE2-B0E9-AE06D7FE1D9E}" type="presParOf" srcId="{F56374FC-8225-477A-ADE5-C17190AA5A11}" destId="{013C04C6-4D63-4D1A-B793-9F73B0833A04}" srcOrd="0" destOrd="0" presId="urn:diagrams.loki3.com/VaryingWidthList"/>
    <dgm:cxn modelId="{869BEDA1-AC11-4BB9-AB2B-F79B6B05C09D}" type="presParOf" srcId="{F56374FC-8225-477A-ADE5-C17190AA5A11}" destId="{E0E64268-B261-4A4A-8621-E6C7CB997472}" srcOrd="1" destOrd="0" presId="urn:diagrams.loki3.com/VaryingWidthList"/>
    <dgm:cxn modelId="{C0239BCC-D8B8-4815-89F1-D531A138C391}" type="presParOf" srcId="{F56374FC-8225-477A-ADE5-C17190AA5A11}" destId="{CB490CF4-B75F-4AC4-ADB2-87521204DA91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0BE20-3FE8-4177-AB47-CA2FBB7817C0}" type="doc">
      <dgm:prSet loTypeId="urn:diagrams.loki3.com/VaryingWidthList" loCatId="list" qsTypeId="urn:microsoft.com/office/officeart/2005/8/quickstyle/simple5" qsCatId="simple" csTypeId="urn:microsoft.com/office/officeart/2005/8/colors/accent2_2" csCatId="accent2" phldr="1"/>
      <dgm:spPr/>
    </dgm:pt>
    <dgm:pt modelId="{D80B4F84-1B23-4395-B609-231304B7BC66}">
      <dgm:prSet phldrT="[Text]"/>
      <dgm:spPr/>
      <dgm:t>
        <a:bodyPr/>
        <a:lstStyle/>
        <a:p>
          <a:r>
            <a:rPr lang="en-US" dirty="0"/>
            <a:t>V/D/J</a:t>
          </a:r>
        </a:p>
      </dgm:t>
    </dgm:pt>
    <dgm:pt modelId="{479C153B-6422-4CB6-9325-6BC5E9A581BC}" type="parTrans" cxnId="{CA303630-87CC-4B4F-93CA-4375A62F137D}">
      <dgm:prSet/>
      <dgm:spPr/>
      <dgm:t>
        <a:bodyPr/>
        <a:lstStyle/>
        <a:p>
          <a:endParaRPr lang="en-US"/>
        </a:p>
      </dgm:t>
    </dgm:pt>
    <dgm:pt modelId="{263AC0DC-73C1-4428-85D5-E55D5F947D35}" type="sibTrans" cxnId="{CA303630-87CC-4B4F-93CA-4375A62F137D}">
      <dgm:prSet/>
      <dgm:spPr/>
      <dgm:t>
        <a:bodyPr/>
        <a:lstStyle/>
        <a:p>
          <a:endParaRPr lang="en-US"/>
        </a:p>
      </dgm:t>
    </dgm:pt>
    <dgm:pt modelId="{95B33167-B634-47E4-A8E9-12002A13A933}">
      <dgm:prSet phldrT="[Text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α</a:t>
          </a:r>
          <a:r>
            <a:rPr lang="en-US" dirty="0"/>
            <a:t>/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β</a:t>
          </a:r>
          <a:r>
            <a:rPr lang="en-US" dirty="0"/>
            <a:t> sequence information</a:t>
          </a:r>
        </a:p>
      </dgm:t>
    </dgm:pt>
    <dgm:pt modelId="{A7C90E53-8C0D-4BE1-9DBA-609513DDF935}" type="parTrans" cxnId="{8EADE408-FC98-4D9B-83E8-F7A4FB3B6712}">
      <dgm:prSet/>
      <dgm:spPr/>
      <dgm:t>
        <a:bodyPr/>
        <a:lstStyle/>
        <a:p>
          <a:endParaRPr lang="en-US"/>
        </a:p>
      </dgm:t>
    </dgm:pt>
    <dgm:pt modelId="{C27BE124-1E72-46BD-B84F-DF81C062B8D6}" type="sibTrans" cxnId="{8EADE408-FC98-4D9B-83E8-F7A4FB3B6712}">
      <dgm:prSet/>
      <dgm:spPr/>
      <dgm:t>
        <a:bodyPr/>
        <a:lstStyle/>
        <a:p>
          <a:endParaRPr lang="en-US"/>
        </a:p>
      </dgm:t>
    </dgm:pt>
    <dgm:pt modelId="{F56374FC-8225-477A-ADE5-C17190AA5A11}" type="pres">
      <dgm:prSet presAssocID="{6030BE20-3FE8-4177-AB47-CA2FBB7817C0}" presName="Name0" presStyleCnt="0">
        <dgm:presLayoutVars>
          <dgm:resizeHandles/>
        </dgm:presLayoutVars>
      </dgm:prSet>
      <dgm:spPr/>
    </dgm:pt>
    <dgm:pt modelId="{013C04C6-4D63-4D1A-B793-9F73B0833A04}" type="pres">
      <dgm:prSet presAssocID="{D80B4F84-1B23-4395-B609-231304B7BC6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64268-B261-4A4A-8621-E6C7CB997472}" type="pres">
      <dgm:prSet presAssocID="{263AC0DC-73C1-4428-85D5-E55D5F947D35}" presName="space" presStyleCnt="0"/>
      <dgm:spPr/>
    </dgm:pt>
    <dgm:pt modelId="{CB490CF4-B75F-4AC4-ADB2-87521204DA91}" type="pres">
      <dgm:prSet presAssocID="{95B33167-B634-47E4-A8E9-12002A13A93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ADE408-FC98-4D9B-83E8-F7A4FB3B6712}" srcId="{6030BE20-3FE8-4177-AB47-CA2FBB7817C0}" destId="{95B33167-B634-47E4-A8E9-12002A13A933}" srcOrd="1" destOrd="0" parTransId="{A7C90E53-8C0D-4BE1-9DBA-609513DDF935}" sibTransId="{C27BE124-1E72-46BD-B84F-DF81C062B8D6}"/>
    <dgm:cxn modelId="{05E9DE4D-30DD-43F1-B63E-EFB6C0DFC811}" type="presOf" srcId="{95B33167-B634-47E4-A8E9-12002A13A933}" destId="{CB490CF4-B75F-4AC4-ADB2-87521204DA91}" srcOrd="0" destOrd="0" presId="urn:diagrams.loki3.com/VaryingWidthList"/>
    <dgm:cxn modelId="{CA303630-87CC-4B4F-93CA-4375A62F137D}" srcId="{6030BE20-3FE8-4177-AB47-CA2FBB7817C0}" destId="{D80B4F84-1B23-4395-B609-231304B7BC66}" srcOrd="0" destOrd="0" parTransId="{479C153B-6422-4CB6-9325-6BC5E9A581BC}" sibTransId="{263AC0DC-73C1-4428-85D5-E55D5F947D35}"/>
    <dgm:cxn modelId="{D3BCC825-350B-417D-BF94-7E41D7E01D23}" type="presOf" srcId="{6030BE20-3FE8-4177-AB47-CA2FBB7817C0}" destId="{F56374FC-8225-477A-ADE5-C17190AA5A11}" srcOrd="0" destOrd="0" presId="urn:diagrams.loki3.com/VaryingWidthList"/>
    <dgm:cxn modelId="{64001ABA-86A6-4536-A4FB-3FC734ACE795}" type="presOf" srcId="{D80B4F84-1B23-4395-B609-231304B7BC66}" destId="{013C04C6-4D63-4D1A-B793-9F73B0833A04}" srcOrd="0" destOrd="0" presId="urn:diagrams.loki3.com/VaryingWidthList"/>
    <dgm:cxn modelId="{4DAA4462-8683-4BE2-B0E9-AE06D7FE1D9E}" type="presParOf" srcId="{F56374FC-8225-477A-ADE5-C17190AA5A11}" destId="{013C04C6-4D63-4D1A-B793-9F73B0833A04}" srcOrd="0" destOrd="0" presId="urn:diagrams.loki3.com/VaryingWidthList"/>
    <dgm:cxn modelId="{869BEDA1-AC11-4BB9-AB2B-F79B6B05C09D}" type="presParOf" srcId="{F56374FC-8225-477A-ADE5-C17190AA5A11}" destId="{E0E64268-B261-4A4A-8621-E6C7CB997472}" srcOrd="1" destOrd="0" presId="urn:diagrams.loki3.com/VaryingWidthList"/>
    <dgm:cxn modelId="{C0239BCC-D8B8-4815-89F1-D531A138C391}" type="presParOf" srcId="{F56374FC-8225-477A-ADE5-C17190AA5A11}" destId="{CB490CF4-B75F-4AC4-ADB2-87521204DA91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ED9E2-15E3-4DF4-A022-FB6DAD9C557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315C8B8-E194-43AD-8072-6B900B8FB379}">
      <dgm:prSet phldrT="[Text]"/>
      <dgm:spPr/>
      <dgm:t>
        <a:bodyPr/>
        <a:lstStyle/>
        <a:p>
          <a:r>
            <a:rPr lang="en-US" dirty="0"/>
            <a:t>Cluster TCR Sequences via PhenoGraph</a:t>
          </a:r>
          <a:r>
            <a:rPr lang="en-US" baseline="30000" dirty="0"/>
            <a:t>1</a:t>
          </a:r>
          <a:endParaRPr lang="en-US" dirty="0"/>
        </a:p>
      </dgm:t>
    </dgm:pt>
    <dgm:pt modelId="{3899DED0-96EB-47CF-B293-5B8ABBFA8562}" type="parTrans" cxnId="{BE3228AB-E19D-4157-8DF3-E43D3F5BCD01}">
      <dgm:prSet/>
      <dgm:spPr/>
      <dgm:t>
        <a:bodyPr/>
        <a:lstStyle/>
        <a:p>
          <a:endParaRPr lang="en-US"/>
        </a:p>
      </dgm:t>
    </dgm:pt>
    <dgm:pt modelId="{9E370A77-E153-4249-8F26-7886237D263C}" type="sibTrans" cxnId="{BE3228AB-E19D-4157-8DF3-E43D3F5BCD01}">
      <dgm:prSet/>
      <dgm:spPr/>
      <dgm:t>
        <a:bodyPr/>
        <a:lstStyle/>
        <a:p>
          <a:endParaRPr lang="en-US"/>
        </a:p>
      </dgm:t>
    </dgm:pt>
    <dgm:pt modelId="{C86B1D25-FB9B-45DE-812C-02EA61804005}">
      <dgm:prSet phldrT="[Text]"/>
      <dgm:spPr/>
      <dgm:t>
        <a:bodyPr/>
        <a:lstStyle/>
        <a:p>
          <a:r>
            <a:rPr lang="en-US" dirty="0"/>
            <a:t>Determine proportions of sample in each cluster</a:t>
          </a:r>
        </a:p>
      </dgm:t>
    </dgm:pt>
    <dgm:pt modelId="{DF3A7065-6D59-4A1B-94EA-C5DAA0ED75B7}" type="parTrans" cxnId="{E7819511-77C2-40D0-ACD8-51376BE9467C}">
      <dgm:prSet/>
      <dgm:spPr/>
      <dgm:t>
        <a:bodyPr/>
        <a:lstStyle/>
        <a:p>
          <a:endParaRPr lang="en-US"/>
        </a:p>
      </dgm:t>
    </dgm:pt>
    <dgm:pt modelId="{6EA08725-D329-41CC-9469-C00ED595451C}" type="sibTrans" cxnId="{E7819511-77C2-40D0-ACD8-51376BE9467C}">
      <dgm:prSet/>
      <dgm:spPr/>
      <dgm:t>
        <a:bodyPr/>
        <a:lstStyle/>
        <a:p>
          <a:endParaRPr lang="en-US"/>
        </a:p>
      </dgm:t>
    </dgm:pt>
    <dgm:pt modelId="{0909F878-8D4C-4A75-B17F-4332B0E81918}">
      <dgm:prSet phldrT="[Text]"/>
      <dgm:spPr/>
      <dgm:t>
        <a:bodyPr/>
        <a:lstStyle/>
        <a:p>
          <a:r>
            <a:rPr lang="en-US" dirty="0"/>
            <a:t>Measure distance between repertoires </a:t>
          </a:r>
        </a:p>
      </dgm:t>
    </dgm:pt>
    <dgm:pt modelId="{0A746E93-117D-4B9B-BDDB-AF65956EFB15}" type="parTrans" cxnId="{37D1C8C9-DBA1-424C-88B3-A245964691CC}">
      <dgm:prSet/>
      <dgm:spPr/>
      <dgm:t>
        <a:bodyPr/>
        <a:lstStyle/>
        <a:p>
          <a:endParaRPr lang="en-US"/>
        </a:p>
      </dgm:t>
    </dgm:pt>
    <dgm:pt modelId="{5BE66122-2273-49CF-9959-3486612CCC8D}" type="sibTrans" cxnId="{37D1C8C9-DBA1-424C-88B3-A245964691CC}">
      <dgm:prSet/>
      <dgm:spPr/>
      <dgm:t>
        <a:bodyPr/>
        <a:lstStyle/>
        <a:p>
          <a:endParaRPr lang="en-US"/>
        </a:p>
      </dgm:t>
    </dgm:pt>
    <dgm:pt modelId="{95F5A2DE-321F-4BAF-84A6-A999A8640B64}" type="pres">
      <dgm:prSet presAssocID="{8C0ED9E2-15E3-4DF4-A022-FB6DAD9C5574}" presName="CompostProcess" presStyleCnt="0">
        <dgm:presLayoutVars>
          <dgm:dir/>
          <dgm:resizeHandles val="exact"/>
        </dgm:presLayoutVars>
      </dgm:prSet>
      <dgm:spPr/>
    </dgm:pt>
    <dgm:pt modelId="{0A1AAFD0-2153-4673-B9CC-E6C4B7D77852}" type="pres">
      <dgm:prSet presAssocID="{8C0ED9E2-15E3-4DF4-A022-FB6DAD9C5574}" presName="arrow" presStyleLbl="bgShp" presStyleIdx="0" presStyleCnt="1"/>
      <dgm:spPr/>
    </dgm:pt>
    <dgm:pt modelId="{53ACE0E8-A4EB-4E86-B457-A48BD5C0B80A}" type="pres">
      <dgm:prSet presAssocID="{8C0ED9E2-15E3-4DF4-A022-FB6DAD9C5574}" presName="linearProcess" presStyleCnt="0"/>
      <dgm:spPr/>
    </dgm:pt>
    <dgm:pt modelId="{AB1DA3AE-62ED-45CD-88C7-8BEC7A41F6B4}" type="pres">
      <dgm:prSet presAssocID="{F315C8B8-E194-43AD-8072-6B900B8FB37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BC27C-FC66-4A2A-BCCA-E4510F37E774}" type="pres">
      <dgm:prSet presAssocID="{9E370A77-E153-4249-8F26-7886237D263C}" presName="sibTrans" presStyleCnt="0"/>
      <dgm:spPr/>
    </dgm:pt>
    <dgm:pt modelId="{E044DC39-0840-4CC3-9B48-FF0645BFC5BC}" type="pres">
      <dgm:prSet presAssocID="{C86B1D25-FB9B-45DE-812C-02EA6180400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88B11-9D1A-4D6A-B6AC-82516F10A9A4}" type="pres">
      <dgm:prSet presAssocID="{6EA08725-D329-41CC-9469-C00ED595451C}" presName="sibTrans" presStyleCnt="0"/>
      <dgm:spPr/>
    </dgm:pt>
    <dgm:pt modelId="{824F650A-98A9-4D63-A70C-F0722A1DC260}" type="pres">
      <dgm:prSet presAssocID="{0909F878-8D4C-4A75-B17F-4332B0E8191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228AB-E19D-4157-8DF3-E43D3F5BCD01}" srcId="{8C0ED9E2-15E3-4DF4-A022-FB6DAD9C5574}" destId="{F315C8B8-E194-43AD-8072-6B900B8FB379}" srcOrd="0" destOrd="0" parTransId="{3899DED0-96EB-47CF-B293-5B8ABBFA8562}" sibTransId="{9E370A77-E153-4249-8F26-7886237D263C}"/>
    <dgm:cxn modelId="{B68610CC-DC91-4A33-BB40-5AB4E41316B4}" type="presOf" srcId="{8C0ED9E2-15E3-4DF4-A022-FB6DAD9C5574}" destId="{95F5A2DE-321F-4BAF-84A6-A999A8640B64}" srcOrd="0" destOrd="0" presId="urn:microsoft.com/office/officeart/2005/8/layout/hProcess9"/>
    <dgm:cxn modelId="{E7819511-77C2-40D0-ACD8-51376BE9467C}" srcId="{8C0ED9E2-15E3-4DF4-A022-FB6DAD9C5574}" destId="{C86B1D25-FB9B-45DE-812C-02EA61804005}" srcOrd="1" destOrd="0" parTransId="{DF3A7065-6D59-4A1B-94EA-C5DAA0ED75B7}" sibTransId="{6EA08725-D329-41CC-9469-C00ED595451C}"/>
    <dgm:cxn modelId="{0557C17B-5797-46B0-A4D9-72584EE01522}" type="presOf" srcId="{0909F878-8D4C-4A75-B17F-4332B0E81918}" destId="{824F650A-98A9-4D63-A70C-F0722A1DC260}" srcOrd="0" destOrd="0" presId="urn:microsoft.com/office/officeart/2005/8/layout/hProcess9"/>
    <dgm:cxn modelId="{37D1C8C9-DBA1-424C-88B3-A245964691CC}" srcId="{8C0ED9E2-15E3-4DF4-A022-FB6DAD9C5574}" destId="{0909F878-8D4C-4A75-B17F-4332B0E81918}" srcOrd="2" destOrd="0" parTransId="{0A746E93-117D-4B9B-BDDB-AF65956EFB15}" sibTransId="{5BE66122-2273-49CF-9959-3486612CCC8D}"/>
    <dgm:cxn modelId="{A65588F8-88A2-42B3-AABD-EAA9E712E6C2}" type="presOf" srcId="{F315C8B8-E194-43AD-8072-6B900B8FB379}" destId="{AB1DA3AE-62ED-45CD-88C7-8BEC7A41F6B4}" srcOrd="0" destOrd="0" presId="urn:microsoft.com/office/officeart/2005/8/layout/hProcess9"/>
    <dgm:cxn modelId="{1568A662-8FB8-4EE7-852F-2E6860278713}" type="presOf" srcId="{C86B1D25-FB9B-45DE-812C-02EA61804005}" destId="{E044DC39-0840-4CC3-9B48-FF0645BFC5BC}" srcOrd="0" destOrd="0" presId="urn:microsoft.com/office/officeart/2005/8/layout/hProcess9"/>
    <dgm:cxn modelId="{5092C458-5813-44C0-BB04-B8BCF34CAAA0}" type="presParOf" srcId="{95F5A2DE-321F-4BAF-84A6-A999A8640B64}" destId="{0A1AAFD0-2153-4673-B9CC-E6C4B7D77852}" srcOrd="0" destOrd="0" presId="urn:microsoft.com/office/officeart/2005/8/layout/hProcess9"/>
    <dgm:cxn modelId="{BE9E2C2E-BA39-4EFA-A4CF-0015D161A8B2}" type="presParOf" srcId="{95F5A2DE-321F-4BAF-84A6-A999A8640B64}" destId="{53ACE0E8-A4EB-4E86-B457-A48BD5C0B80A}" srcOrd="1" destOrd="0" presId="urn:microsoft.com/office/officeart/2005/8/layout/hProcess9"/>
    <dgm:cxn modelId="{060EB0D0-48E4-454D-83C3-1A9A64950942}" type="presParOf" srcId="{53ACE0E8-A4EB-4E86-B457-A48BD5C0B80A}" destId="{AB1DA3AE-62ED-45CD-88C7-8BEC7A41F6B4}" srcOrd="0" destOrd="0" presId="urn:microsoft.com/office/officeart/2005/8/layout/hProcess9"/>
    <dgm:cxn modelId="{4C4718A0-4806-407E-8505-79BFB2197C39}" type="presParOf" srcId="{53ACE0E8-A4EB-4E86-B457-A48BD5C0B80A}" destId="{C85BC27C-FC66-4A2A-BCCA-E4510F37E774}" srcOrd="1" destOrd="0" presId="urn:microsoft.com/office/officeart/2005/8/layout/hProcess9"/>
    <dgm:cxn modelId="{BB46C4B9-25F8-4312-B0CF-5092A01122E6}" type="presParOf" srcId="{53ACE0E8-A4EB-4E86-B457-A48BD5C0B80A}" destId="{E044DC39-0840-4CC3-9B48-FF0645BFC5BC}" srcOrd="2" destOrd="0" presId="urn:microsoft.com/office/officeart/2005/8/layout/hProcess9"/>
    <dgm:cxn modelId="{E2105789-F44A-42ED-9520-301829241487}" type="presParOf" srcId="{53ACE0E8-A4EB-4E86-B457-A48BD5C0B80A}" destId="{FCE88B11-9D1A-4D6A-B6AC-82516F10A9A4}" srcOrd="3" destOrd="0" presId="urn:microsoft.com/office/officeart/2005/8/layout/hProcess9"/>
    <dgm:cxn modelId="{1D77030E-FB39-4401-8D82-6842728CE6D9}" type="presParOf" srcId="{53ACE0E8-A4EB-4E86-B457-A48BD5C0B80A}" destId="{824F650A-98A9-4D63-A70C-F0722A1DC26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30BE20-3FE8-4177-AB47-CA2FBB7817C0}" type="doc">
      <dgm:prSet loTypeId="urn:diagrams.loki3.com/VaryingWidthList" loCatId="list" qsTypeId="urn:microsoft.com/office/officeart/2005/8/quickstyle/simple5" qsCatId="simple" csTypeId="urn:microsoft.com/office/officeart/2005/8/colors/accent2_2" csCatId="accent2" phldr="1"/>
      <dgm:spPr/>
    </dgm:pt>
    <dgm:pt modelId="{D80B4F84-1B23-4395-B609-231304B7BC66}">
      <dgm:prSet phldrT="[Text]"/>
      <dgm:spPr/>
      <dgm:t>
        <a:bodyPr/>
        <a:lstStyle/>
        <a:p>
          <a:r>
            <a:rPr lang="en-US" dirty="0"/>
            <a:t>V/D/J</a:t>
          </a:r>
        </a:p>
      </dgm:t>
    </dgm:pt>
    <dgm:pt modelId="{479C153B-6422-4CB6-9325-6BC5E9A581BC}" type="parTrans" cxnId="{CA303630-87CC-4B4F-93CA-4375A62F137D}">
      <dgm:prSet/>
      <dgm:spPr/>
      <dgm:t>
        <a:bodyPr/>
        <a:lstStyle/>
        <a:p>
          <a:endParaRPr lang="en-US"/>
        </a:p>
      </dgm:t>
    </dgm:pt>
    <dgm:pt modelId="{263AC0DC-73C1-4428-85D5-E55D5F947D35}" type="sibTrans" cxnId="{CA303630-87CC-4B4F-93CA-4375A62F137D}">
      <dgm:prSet/>
      <dgm:spPr/>
      <dgm:t>
        <a:bodyPr/>
        <a:lstStyle/>
        <a:p>
          <a:endParaRPr lang="en-US"/>
        </a:p>
      </dgm:t>
    </dgm:pt>
    <dgm:pt modelId="{95B33167-B634-47E4-A8E9-12002A13A933}">
      <dgm:prSet phldrT="[Text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α</a:t>
          </a:r>
          <a:r>
            <a:rPr lang="en-US" dirty="0"/>
            <a:t>/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β</a:t>
          </a:r>
          <a:r>
            <a:rPr lang="en-US" dirty="0"/>
            <a:t> sequence information</a:t>
          </a:r>
        </a:p>
      </dgm:t>
    </dgm:pt>
    <dgm:pt modelId="{A7C90E53-8C0D-4BE1-9DBA-609513DDF935}" type="parTrans" cxnId="{8EADE408-FC98-4D9B-83E8-F7A4FB3B6712}">
      <dgm:prSet/>
      <dgm:spPr/>
      <dgm:t>
        <a:bodyPr/>
        <a:lstStyle/>
        <a:p>
          <a:endParaRPr lang="en-US"/>
        </a:p>
      </dgm:t>
    </dgm:pt>
    <dgm:pt modelId="{C27BE124-1E72-46BD-B84F-DF81C062B8D6}" type="sibTrans" cxnId="{8EADE408-FC98-4D9B-83E8-F7A4FB3B6712}">
      <dgm:prSet/>
      <dgm:spPr/>
      <dgm:t>
        <a:bodyPr/>
        <a:lstStyle/>
        <a:p>
          <a:endParaRPr lang="en-US"/>
        </a:p>
      </dgm:t>
    </dgm:pt>
    <dgm:pt modelId="{F56374FC-8225-477A-ADE5-C17190AA5A11}" type="pres">
      <dgm:prSet presAssocID="{6030BE20-3FE8-4177-AB47-CA2FBB7817C0}" presName="Name0" presStyleCnt="0">
        <dgm:presLayoutVars>
          <dgm:resizeHandles/>
        </dgm:presLayoutVars>
      </dgm:prSet>
      <dgm:spPr/>
    </dgm:pt>
    <dgm:pt modelId="{013C04C6-4D63-4D1A-B793-9F73B0833A04}" type="pres">
      <dgm:prSet presAssocID="{D80B4F84-1B23-4395-B609-231304B7BC6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64268-B261-4A4A-8621-E6C7CB997472}" type="pres">
      <dgm:prSet presAssocID="{263AC0DC-73C1-4428-85D5-E55D5F947D35}" presName="space" presStyleCnt="0"/>
      <dgm:spPr/>
    </dgm:pt>
    <dgm:pt modelId="{CB490CF4-B75F-4AC4-ADB2-87521204DA91}" type="pres">
      <dgm:prSet presAssocID="{95B33167-B634-47E4-A8E9-12002A13A93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ADE408-FC98-4D9B-83E8-F7A4FB3B6712}" srcId="{6030BE20-3FE8-4177-AB47-CA2FBB7817C0}" destId="{95B33167-B634-47E4-A8E9-12002A13A933}" srcOrd="1" destOrd="0" parTransId="{A7C90E53-8C0D-4BE1-9DBA-609513DDF935}" sibTransId="{C27BE124-1E72-46BD-B84F-DF81C062B8D6}"/>
    <dgm:cxn modelId="{05E9DE4D-30DD-43F1-B63E-EFB6C0DFC811}" type="presOf" srcId="{95B33167-B634-47E4-A8E9-12002A13A933}" destId="{CB490CF4-B75F-4AC4-ADB2-87521204DA91}" srcOrd="0" destOrd="0" presId="urn:diagrams.loki3.com/VaryingWidthList"/>
    <dgm:cxn modelId="{CA303630-87CC-4B4F-93CA-4375A62F137D}" srcId="{6030BE20-3FE8-4177-AB47-CA2FBB7817C0}" destId="{D80B4F84-1B23-4395-B609-231304B7BC66}" srcOrd="0" destOrd="0" parTransId="{479C153B-6422-4CB6-9325-6BC5E9A581BC}" sibTransId="{263AC0DC-73C1-4428-85D5-E55D5F947D35}"/>
    <dgm:cxn modelId="{D3BCC825-350B-417D-BF94-7E41D7E01D23}" type="presOf" srcId="{6030BE20-3FE8-4177-AB47-CA2FBB7817C0}" destId="{F56374FC-8225-477A-ADE5-C17190AA5A11}" srcOrd="0" destOrd="0" presId="urn:diagrams.loki3.com/VaryingWidthList"/>
    <dgm:cxn modelId="{64001ABA-86A6-4536-A4FB-3FC734ACE795}" type="presOf" srcId="{D80B4F84-1B23-4395-B609-231304B7BC66}" destId="{013C04C6-4D63-4D1A-B793-9F73B0833A04}" srcOrd="0" destOrd="0" presId="urn:diagrams.loki3.com/VaryingWidthList"/>
    <dgm:cxn modelId="{4DAA4462-8683-4BE2-B0E9-AE06D7FE1D9E}" type="presParOf" srcId="{F56374FC-8225-477A-ADE5-C17190AA5A11}" destId="{013C04C6-4D63-4D1A-B793-9F73B0833A04}" srcOrd="0" destOrd="0" presId="urn:diagrams.loki3.com/VaryingWidthList"/>
    <dgm:cxn modelId="{869BEDA1-AC11-4BB9-AB2B-F79B6B05C09D}" type="presParOf" srcId="{F56374FC-8225-477A-ADE5-C17190AA5A11}" destId="{E0E64268-B261-4A4A-8621-E6C7CB997472}" srcOrd="1" destOrd="0" presId="urn:diagrams.loki3.com/VaryingWidthList"/>
    <dgm:cxn modelId="{C0239BCC-D8B8-4815-89F1-D531A138C391}" type="presParOf" srcId="{F56374FC-8225-477A-ADE5-C17190AA5A11}" destId="{CB490CF4-B75F-4AC4-ADB2-87521204DA91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C04C6-4D63-4D1A-B793-9F73B0833A04}">
      <dsp:nvSpPr>
        <dsp:cNvPr id="0" name=""/>
        <dsp:cNvSpPr/>
      </dsp:nvSpPr>
      <dsp:spPr>
        <a:xfrm>
          <a:off x="1015063" y="17"/>
          <a:ext cx="720000" cy="6938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V/D/J</a:t>
          </a:r>
        </a:p>
      </dsp:txBody>
      <dsp:txXfrm>
        <a:off x="1015063" y="17"/>
        <a:ext cx="720000" cy="693836"/>
      </dsp:txXfrm>
    </dsp:sp>
    <dsp:sp modelId="{CB490CF4-B75F-4AC4-ADB2-87521204DA91}">
      <dsp:nvSpPr>
        <dsp:cNvPr id="0" name=""/>
        <dsp:cNvSpPr/>
      </dsp:nvSpPr>
      <dsp:spPr>
        <a:xfrm>
          <a:off x="497563" y="728545"/>
          <a:ext cx="1755000" cy="6938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>
              <a:latin typeface="Arial" panose="020B0604020202020204" pitchFamily="34" charset="0"/>
              <a:cs typeface="Arial" panose="020B0604020202020204" pitchFamily="34" charset="0"/>
            </a:rPr>
            <a:t>α</a:t>
          </a:r>
          <a:r>
            <a:rPr lang="en-US" sz="2100" kern="1200" dirty="0"/>
            <a:t>/</a:t>
          </a:r>
          <a:r>
            <a:rPr lang="el-GR" sz="2100" kern="1200" dirty="0">
              <a:latin typeface="Arial" panose="020B0604020202020204" pitchFamily="34" charset="0"/>
              <a:cs typeface="Arial" panose="020B0604020202020204" pitchFamily="34" charset="0"/>
            </a:rPr>
            <a:t>β</a:t>
          </a:r>
          <a:r>
            <a:rPr lang="en-US" sz="2100" kern="1200" dirty="0"/>
            <a:t> sequence information</a:t>
          </a:r>
        </a:p>
      </dsp:txBody>
      <dsp:txXfrm>
        <a:off x="497563" y="728545"/>
        <a:ext cx="1755000" cy="693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C04C6-4D63-4D1A-B793-9F73B0833A04}">
      <dsp:nvSpPr>
        <dsp:cNvPr id="0" name=""/>
        <dsp:cNvSpPr/>
      </dsp:nvSpPr>
      <dsp:spPr>
        <a:xfrm>
          <a:off x="1015063" y="17"/>
          <a:ext cx="720000" cy="6938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V/D/J</a:t>
          </a:r>
        </a:p>
      </dsp:txBody>
      <dsp:txXfrm>
        <a:off x="1015063" y="17"/>
        <a:ext cx="720000" cy="693836"/>
      </dsp:txXfrm>
    </dsp:sp>
    <dsp:sp modelId="{CB490CF4-B75F-4AC4-ADB2-87521204DA91}">
      <dsp:nvSpPr>
        <dsp:cNvPr id="0" name=""/>
        <dsp:cNvSpPr/>
      </dsp:nvSpPr>
      <dsp:spPr>
        <a:xfrm>
          <a:off x="497563" y="728545"/>
          <a:ext cx="1755000" cy="6938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>
              <a:latin typeface="Arial" panose="020B0604020202020204" pitchFamily="34" charset="0"/>
              <a:cs typeface="Arial" panose="020B0604020202020204" pitchFamily="34" charset="0"/>
            </a:rPr>
            <a:t>α</a:t>
          </a:r>
          <a:r>
            <a:rPr lang="en-US" sz="2100" kern="1200" dirty="0"/>
            <a:t>/</a:t>
          </a:r>
          <a:r>
            <a:rPr lang="el-GR" sz="2100" kern="1200" dirty="0">
              <a:latin typeface="Arial" panose="020B0604020202020204" pitchFamily="34" charset="0"/>
              <a:cs typeface="Arial" panose="020B0604020202020204" pitchFamily="34" charset="0"/>
            </a:rPr>
            <a:t>β</a:t>
          </a:r>
          <a:r>
            <a:rPr lang="en-US" sz="2100" kern="1200" dirty="0"/>
            <a:t> sequence information</a:t>
          </a:r>
        </a:p>
      </dsp:txBody>
      <dsp:txXfrm>
        <a:off x="497563" y="728545"/>
        <a:ext cx="1755000" cy="693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AAFD0-2153-4673-B9CC-E6C4B7D77852}">
      <dsp:nvSpPr>
        <dsp:cNvPr id="0" name=""/>
        <dsp:cNvSpPr/>
      </dsp:nvSpPr>
      <dsp:spPr>
        <a:xfrm>
          <a:off x="388619" y="0"/>
          <a:ext cx="4404360" cy="3327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DA3AE-62ED-45CD-88C7-8BEC7A41F6B4}">
      <dsp:nvSpPr>
        <dsp:cNvPr id="0" name=""/>
        <dsp:cNvSpPr/>
      </dsp:nvSpPr>
      <dsp:spPr>
        <a:xfrm>
          <a:off x="5566" y="998220"/>
          <a:ext cx="1667827" cy="1330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Cluster TCR Sequences via PhenoGraph</a:t>
          </a:r>
          <a:r>
            <a:rPr lang="en-US" sz="1800" kern="1200" baseline="30000" dirty="0"/>
            <a:t>1</a:t>
          </a:r>
          <a:endParaRPr lang="en-US" sz="1800" kern="1200" dirty="0"/>
        </a:p>
      </dsp:txBody>
      <dsp:txXfrm>
        <a:off x="70538" y="1063192"/>
        <a:ext cx="1537883" cy="1201016"/>
      </dsp:txXfrm>
    </dsp:sp>
    <dsp:sp modelId="{E044DC39-0840-4CC3-9B48-FF0645BFC5BC}">
      <dsp:nvSpPr>
        <dsp:cNvPr id="0" name=""/>
        <dsp:cNvSpPr/>
      </dsp:nvSpPr>
      <dsp:spPr>
        <a:xfrm>
          <a:off x="1756886" y="998220"/>
          <a:ext cx="1667827" cy="1330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Determine proportions of sample in each cluster</a:t>
          </a:r>
        </a:p>
      </dsp:txBody>
      <dsp:txXfrm>
        <a:off x="1821858" y="1063192"/>
        <a:ext cx="1537883" cy="1201016"/>
      </dsp:txXfrm>
    </dsp:sp>
    <dsp:sp modelId="{824F650A-98A9-4D63-A70C-F0722A1DC260}">
      <dsp:nvSpPr>
        <dsp:cNvPr id="0" name=""/>
        <dsp:cNvSpPr/>
      </dsp:nvSpPr>
      <dsp:spPr>
        <a:xfrm>
          <a:off x="3508206" y="998220"/>
          <a:ext cx="1667827" cy="1330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Measure distance between repertoires </a:t>
          </a:r>
        </a:p>
      </dsp:txBody>
      <dsp:txXfrm>
        <a:off x="3573178" y="1063192"/>
        <a:ext cx="1537883" cy="1201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C04C6-4D63-4D1A-B793-9F73B0833A04}">
      <dsp:nvSpPr>
        <dsp:cNvPr id="0" name=""/>
        <dsp:cNvSpPr/>
      </dsp:nvSpPr>
      <dsp:spPr>
        <a:xfrm>
          <a:off x="1015063" y="17"/>
          <a:ext cx="720000" cy="6938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V/D/J</a:t>
          </a:r>
        </a:p>
      </dsp:txBody>
      <dsp:txXfrm>
        <a:off x="1015063" y="17"/>
        <a:ext cx="720000" cy="693836"/>
      </dsp:txXfrm>
    </dsp:sp>
    <dsp:sp modelId="{CB490CF4-B75F-4AC4-ADB2-87521204DA91}">
      <dsp:nvSpPr>
        <dsp:cNvPr id="0" name=""/>
        <dsp:cNvSpPr/>
      </dsp:nvSpPr>
      <dsp:spPr>
        <a:xfrm>
          <a:off x="497563" y="728545"/>
          <a:ext cx="1755000" cy="6938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>
              <a:latin typeface="Arial" panose="020B0604020202020204" pitchFamily="34" charset="0"/>
              <a:cs typeface="Arial" panose="020B0604020202020204" pitchFamily="34" charset="0"/>
            </a:rPr>
            <a:t>α</a:t>
          </a:r>
          <a:r>
            <a:rPr lang="en-US" sz="2100" kern="1200" dirty="0"/>
            <a:t>/</a:t>
          </a:r>
          <a:r>
            <a:rPr lang="el-GR" sz="2100" kern="1200" dirty="0">
              <a:latin typeface="Arial" panose="020B0604020202020204" pitchFamily="34" charset="0"/>
              <a:cs typeface="Arial" panose="020B0604020202020204" pitchFamily="34" charset="0"/>
            </a:rPr>
            <a:t>β</a:t>
          </a:r>
          <a:r>
            <a:rPr lang="en-US" sz="2100" kern="1200" dirty="0"/>
            <a:t> sequence information</a:t>
          </a:r>
        </a:p>
      </dsp:txBody>
      <dsp:txXfrm>
        <a:off x="497563" y="728545"/>
        <a:ext cx="1755000" cy="693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4F52FC93-EBBD-4021-ADC3-712DC85164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FC580DB5-E87C-4733-925A-0AD34FE4F6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="" xmlns:a16="http://schemas.microsoft.com/office/drawing/2014/main" id="{F08DF0B8-F732-42AE-8586-44F2EB26D3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36CA8F79-C8BD-472A-A3AA-E75C74BC7D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BCB07E36-F9CF-4188-89F2-1E81AF673A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801D8B03-50C8-4B18-87C2-C8DC8E298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53E08E-320C-4B4F-A767-E437D43C1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BE9791A6-BF6C-4F50-B560-57BDA7BB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8B3BA59-6BA7-4222-9158-16824C8D172F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25D913A1-AA9A-404A-9E05-609F857AC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="" xmlns:a16="http://schemas.microsoft.com/office/drawing/2014/main" id="{EEA9B68A-ACF2-42AE-B8F6-38AD874EF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="" xmlns:a16="http://schemas.microsoft.com/office/drawing/2014/main" id="{C6E38B83-5823-4555-9138-E1AAA6F38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8FD863D-6645-4C62-ADD2-D9516B25828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8C839EBB-E9C1-49AC-8351-C09F12CB7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="" xmlns:a16="http://schemas.microsoft.com/office/drawing/2014/main" id="{C2A51460-8FD6-4A1C-9EF0-A818820DC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8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="" xmlns:a16="http://schemas.microsoft.com/office/drawing/2014/main" id="{C6E38B83-5823-4555-9138-E1AAA6F38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8FD863D-6645-4C62-ADD2-D9516B25828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8C839EBB-E9C1-49AC-8351-C09F12CB7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="" xmlns:a16="http://schemas.microsoft.com/office/drawing/2014/main" id="{C2A51460-8FD6-4A1C-9EF0-A818820DC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" panose="02020603050405020304" pitchFamily="18" charset="0"/>
              </a:rPr>
              <a:t>Describe</a:t>
            </a:r>
            <a:r>
              <a:rPr lang="en-US" altLang="en-US" baseline="0" dirty="0">
                <a:latin typeface="Times" panose="02020603050405020304" pitchFamily="18" charset="0"/>
              </a:rPr>
              <a:t> hamming distance. Figure</a:t>
            </a:r>
          </a:p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8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Vast majority of repertoire</a:t>
            </a:r>
            <a:r>
              <a:rPr lang="en-US" baseline="0" dirty="0"/>
              <a:t> may be irrelevant in cancer. Real limitations to defining repertoires of T-cells against tumor. </a:t>
            </a:r>
            <a:r>
              <a:rPr lang="mr-IN" baseline="0" dirty="0"/>
              <a:t>–</a:t>
            </a:r>
            <a:r>
              <a:rPr lang="en-US" baseline="0" dirty="0"/>
              <a:t> shout out to MANAFEST to understand tumor-specific responses.</a:t>
            </a:r>
          </a:p>
          <a:p>
            <a:r>
              <a:rPr lang="en-US" baseline="0" dirty="0"/>
              <a:t>Take home: this method can swift tumor-</a:t>
            </a:r>
            <a:r>
              <a:rPr lang="en-US" baseline="0" dirty="0" err="1"/>
              <a:t>specifici</a:t>
            </a:r>
            <a:r>
              <a:rPr lang="en-US" baseline="0" dirty="0"/>
              <a:t> signal from the ocean of </a:t>
            </a:r>
            <a:r>
              <a:rPr lang="en-US" baseline="0" dirty="0" err="1"/>
              <a:t>nosie</a:t>
            </a:r>
            <a:r>
              <a:rPr lang="en-US" baseline="0" dirty="0"/>
              <a:t>. </a:t>
            </a:r>
          </a:p>
          <a:p>
            <a:r>
              <a:rPr lang="en-US" baseline="0" dirty="0"/>
              <a:t>Significance.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3E08E-320C-4B4F-A767-E437D43C187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89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3E08E-320C-4B4F-A767-E437D43C187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146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E08E-320C-4B4F-A767-E437D43C187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47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Alpha/bet</a:t>
            </a:r>
            <a:r>
              <a:rPr lang="en-US" baseline="0" dirty="0"/>
              <a:t>a </a:t>
            </a:r>
            <a:r>
              <a:rPr lang="mr-IN" baseline="0" dirty="0"/>
              <a:t>–</a:t>
            </a:r>
            <a:r>
              <a:rPr lang="en-US" baseline="0" dirty="0"/>
              <a:t> </a:t>
            </a:r>
            <a:r>
              <a:rPr lang="en-US" baseline="0" dirty="0" err="1"/>
              <a:t>neoantigens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3E08E-320C-4B4F-A767-E437D43C187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73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Signal ins the noise.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3E08E-320C-4B4F-A767-E437D43C187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13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itle.jpg">
            <a:extLst>
              <a:ext uri="{FF2B5EF4-FFF2-40B4-BE49-F238E27FC236}">
                <a16:creationId xmlns="" xmlns:a16="http://schemas.microsoft.com/office/drawing/2014/main" id="{157E0C1C-09C7-4C65-A2F2-37BC0D40D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9FD6E8D-69F0-45B5-BA32-3E22A4858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38150"/>
            <a:ext cx="3062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6" y="2571750"/>
            <a:ext cx="7800975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6" y="3457575"/>
            <a:ext cx="7800975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4895987A-2466-4E3D-A699-329B50055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819150" y="4648200"/>
            <a:ext cx="1905000" cy="2857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0B1DC0-875C-48DB-9DC2-C78A85DFDA3F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FCE9390B-3034-45D2-8FB4-0E9831D73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4648200"/>
            <a:ext cx="2895600" cy="285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5ABCE964-16ED-49F5-B9A7-E057C7AE9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05600" y="4648200"/>
            <a:ext cx="1905000" cy="285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BA45FB-1C5D-43E5-90B3-996F053BF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18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276538-BA21-4ADA-ACB3-BA377C41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43D83-424B-48BD-B131-C076FB20E7DB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7D8CF6-C3BE-479C-83B0-470CEC4A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714A8A-1DA8-48C2-BF01-346AEA95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521FF-5659-4DDA-9782-9A1620DEB70B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4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92894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292894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E045D1-991D-4CBD-B877-B44C867E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AE6DD8-4EC8-4508-A215-0715D8589439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EE1D0A-AFCB-429A-B945-F653B71F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F53600-0BE3-40B8-9586-56E6A0C7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7DC37-E2DB-41E0-A4DC-C2DF93A6EFA1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3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C3BD9A-0E1F-4A40-B824-C557CE7E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983CFF-79CD-442F-B1FF-79B91BB24EC7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AD7C22-2BBC-4B99-AF94-2804CF59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012879-2FD9-4415-8556-19DDBCDD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6A0E3-7BD2-4FDB-8996-D2B932F601D5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31A199-EDD3-4E10-8106-E7A5D619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CDE2BD-B439-4B33-B112-8DD94D41C487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8CC1C2-C515-4784-B2B6-6145421C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86B648-5C58-46B2-BB96-6D2711BE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6EC6-AF6C-49F0-B7B0-26B5D1B1FFB9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6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50CBDC-4EE5-4CFF-980D-C91B0396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19F8F9-7C98-4846-ABC8-0EA8F2CE1A0C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C26DBC-1F1D-454D-8FEB-5623F8A5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B44CB4-6F55-4D6B-8D4A-6A7CF5D3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443F6-0876-4A76-B1BC-26F0E03963D0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7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E9639EC-0960-4E24-AA8B-67D1B274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26BCDA-4573-4A66-95C2-8CACA7048BAD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EACC60A-FAF7-4BC7-9706-259C6D9B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DFA984-416F-48A7-A55A-5454A71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BC592-8481-4106-AAEE-9662B5B9B1BF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8875C2-7331-487E-AF80-9D8E7158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8DB8C1-A1EC-4292-853B-374A78704047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08D7E96-8AA3-428D-A7E3-22AEEC91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A69849-AEDA-40DF-985C-A258EDCD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788B1-EEC4-4CFE-BA75-F7FDAE044F96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2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AC1D78E-7017-495B-9F81-7EE0C8D9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089B8A-D1B5-493E-8BA6-B124CEC087C1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59F88FD-EE6E-48AF-98F8-1F55C85A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65F3B1-C02A-4F43-A6B6-82ED5D9B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63EB7-89B1-4F2B-AED3-FEAD6C2EDEF7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9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96DF74-1CED-4D82-889C-0B4E4995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DD8141-F813-423B-A094-E918D1A1CD4D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F6376B-88FD-40D8-AA32-682C9F46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9DA62E-AA0C-44DD-AF8E-A475FDF7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2DC7-BC84-4DFB-B2D0-988EB857DF2F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4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16107A-4B2F-4662-8A92-85F67E8E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C59EB0-5E95-4610-9F2B-8C6F945EB091}" type="datetime4">
              <a:rPr lang="en-US"/>
              <a:pPr>
                <a:defRPr/>
              </a:pPr>
              <a:t>April 2, 2019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D8335E-54C5-4C73-A17B-E5CB3D11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B33A1C-0C58-4447-B514-AB3E0854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E9E65-4AC8-4E8F-9CB4-BCD5E9DB5A0B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7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.jpg">
            <a:extLst>
              <a:ext uri="{FF2B5EF4-FFF2-40B4-BE49-F238E27FC236}">
                <a16:creationId xmlns="" xmlns:a16="http://schemas.microsoft.com/office/drawing/2014/main" id="{33974A06-2775-432A-8F35-6E9B0CFA0E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FF17012F-B48C-4C71-AC58-83E4071EC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="" xmlns:a16="http://schemas.microsoft.com/office/drawing/2014/main" id="{F5D6EAFB-3CB8-4282-A195-6A277D5CF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E820F8F-AC5F-469C-A169-FF575E2EFE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54B8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8B7BF2F-59A0-4CBA-8F2D-9D5D3F8298ED}" type="datetime4">
              <a:rPr lang="en-US"/>
              <a:pPr>
                <a:defRPr/>
              </a:pPr>
              <a:t>April 2, 2019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420F2F1-1014-462B-8ADF-4DC06A2D98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474345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C7A5640-4F3D-4A85-BFFB-44C01B37DD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667500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Arial" panose="020B0604020202020204" pitchFamily="34" charset="0"/>
              </a:defRPr>
            </a:lvl1pPr>
          </a:lstStyle>
          <a:p>
            <a:fld id="{ABA2C62C-0993-4311-A88B-727F358DCE54}" type="slidenum">
              <a:rPr lang="en-US" altLang="en-US"/>
              <a:pPr/>
              <a:t>‹#›</a:t>
            </a:fld>
            <a:endParaRPr lang="en-US" altLang="en-US">
              <a:solidFill>
                <a:srgbClr val="002C77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0F755AF3-8753-4185-B674-DB8F00887F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85750"/>
            <a:ext cx="1531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4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sv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svg"/><Relationship Id="rId5" Type="http://schemas.openxmlformats.org/officeDocument/2006/relationships/image" Target="../media/image19.png"/><Relationship Id="rId6" Type="http://schemas.openxmlformats.org/officeDocument/2006/relationships/image" Target="../media/image21.svg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4.jp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="" xmlns:a16="http://schemas.microsoft.com/office/drawing/2014/main" id="{6AC2ADC3-79B8-4BE7-A026-B88DAC6E390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April 2, 2019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="" xmlns:a16="http://schemas.microsoft.com/office/drawing/2014/main" id="{E2ABBFA4-DB96-4FEE-B6D4-40C2A2FFDB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047750"/>
            <a:ext cx="7800975" cy="85725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DeepTCR: A Deep Learning Framework For Revealing Structural Concepts within TCR Repertoire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="" xmlns:a16="http://schemas.microsoft.com/office/drawing/2014/main" id="{6267B891-5123-4A0A-861B-DD7ED6E6F4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2647950"/>
            <a:ext cx="7800975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John-William </a:t>
            </a:r>
            <a:r>
              <a:rPr lang="en-US" altLang="en-US" dirty="0" err="1"/>
              <a:t>Sidhom</a:t>
            </a:r>
            <a:r>
              <a:rPr lang="en-US" altLang="en-US" dirty="0"/>
              <a:t>, </a:t>
            </a:r>
            <a:r>
              <a:rPr lang="en-US" altLang="en-US" dirty="0" err="1"/>
              <a:t>MD.,PhD</a:t>
            </a:r>
            <a:r>
              <a:rPr lang="en-US" altLang="en-US" dirty="0"/>
              <a:t>. Candidate</a:t>
            </a:r>
          </a:p>
          <a:p>
            <a:pPr eaLnBrk="1" hangingPunct="1"/>
            <a:r>
              <a:rPr lang="en-US" altLang="en-US" dirty="0"/>
              <a:t>Drew M. </a:t>
            </a:r>
            <a:r>
              <a:rPr lang="en-US" altLang="en-US" dirty="0" err="1"/>
              <a:t>Pardoll</a:t>
            </a:r>
            <a:r>
              <a:rPr lang="en-US" altLang="en-US" dirty="0"/>
              <a:t>, </a:t>
            </a:r>
            <a:r>
              <a:rPr lang="en-US" altLang="en-US" dirty="0" err="1"/>
              <a:t>MD.,PhD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Alexander S. </a:t>
            </a:r>
            <a:r>
              <a:rPr lang="en-US" altLang="en-US" dirty="0" err="1"/>
              <a:t>Baras</a:t>
            </a:r>
            <a:r>
              <a:rPr lang="en-US" altLang="en-US" dirty="0"/>
              <a:t>, </a:t>
            </a:r>
            <a:r>
              <a:rPr lang="en-US" altLang="en-US" dirty="0" err="1"/>
              <a:t>MD.,PhD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8C596EA2-08C6-4B7A-A62B-BD298506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0300" y="4648200"/>
            <a:ext cx="4343400" cy="2857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Bloomberg~Kimmel</a:t>
            </a:r>
            <a:r>
              <a:rPr lang="en-US" dirty="0"/>
              <a:t> Institute for Cancer Immunotherapy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FFE48464-A5C3-46AC-B78C-4DDDFC6D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9550"/>
            <a:ext cx="7772400" cy="857250"/>
          </a:xfrm>
        </p:spPr>
        <p:txBody>
          <a:bodyPr/>
          <a:lstStyle/>
          <a:p>
            <a:r>
              <a:rPr lang="en-US" dirty="0"/>
              <a:t>TCR VAE</a:t>
            </a:r>
          </a:p>
        </p:txBody>
      </p:sp>
      <p:pic>
        <p:nvPicPr>
          <p:cNvPr id="1026" name="Picture 2" descr="Image result for neural network graphic">
            <a:extLst>
              <a:ext uri="{FF2B5EF4-FFF2-40B4-BE49-F238E27FC236}">
                <a16:creationId xmlns="" xmlns:a16="http://schemas.microsoft.com/office/drawing/2014/main" id="{B02F61D3-0157-45B2-B4D0-EEF27BBC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59" y="1303974"/>
            <a:ext cx="3212482" cy="25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Up 5">
            <a:extLst>
              <a:ext uri="{FF2B5EF4-FFF2-40B4-BE49-F238E27FC236}">
                <a16:creationId xmlns="" xmlns:a16="http://schemas.microsoft.com/office/drawing/2014/main" id="{BF481D56-CDCC-48C7-9A7F-BD35E9583998}"/>
              </a:ext>
            </a:extLst>
          </p:cNvPr>
          <p:cNvSpPr/>
          <p:nvPr/>
        </p:nvSpPr>
        <p:spPr bwMode="auto">
          <a:xfrm>
            <a:off x="4305300" y="3790950"/>
            <a:ext cx="533400" cy="713424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1704BE-1412-41B4-AA4B-13C58772E568}"/>
              </a:ext>
            </a:extLst>
          </p:cNvPr>
          <p:cNvSpPr txBox="1"/>
          <p:nvPr/>
        </p:nvSpPr>
        <p:spPr>
          <a:xfrm>
            <a:off x="3289309" y="4519960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Latent Representation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DB68AA-8B9B-4D7C-BD49-D8A8B6423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F68A1A22-8FAD-4193-9293-262B261B0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685303"/>
              </p:ext>
            </p:extLst>
          </p:nvPr>
        </p:nvGraphicFramePr>
        <p:xfrm>
          <a:off x="127907" y="1860550"/>
          <a:ext cx="2750127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EFFD5EA7-2309-4A47-9A5C-67CD87CAA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020057"/>
              </p:ext>
            </p:extLst>
          </p:nvPr>
        </p:nvGraphicFramePr>
        <p:xfrm>
          <a:off x="6241473" y="1860550"/>
          <a:ext cx="2750127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5326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3E3BCF-C5F2-4EC0-8B4D-5880B0C1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Clustering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1602BA-1964-46A6-89B3-4DE411601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28700"/>
            <a:ext cx="5562600" cy="3086100"/>
          </a:xfrm>
        </p:spPr>
        <p:txBody>
          <a:bodyPr/>
          <a:lstStyle/>
          <a:p>
            <a:r>
              <a:rPr lang="en-US" sz="1800" dirty="0"/>
              <a:t>TCR-Seq for 9 Murine Antigens</a:t>
            </a:r>
            <a:r>
              <a:rPr lang="en-US" sz="1800" baseline="30000" dirty="0"/>
              <a:t>1,2</a:t>
            </a:r>
            <a:endParaRPr lang="en-US" sz="1800" dirty="0"/>
          </a:p>
          <a:p>
            <a:pPr lvl="1"/>
            <a:r>
              <a:rPr lang="en-US" sz="1800" dirty="0"/>
              <a:t>β-chain</a:t>
            </a:r>
          </a:p>
          <a:p>
            <a:pPr lvl="1"/>
            <a:r>
              <a:rPr lang="en-US" sz="1800" dirty="0"/>
              <a:t>v-gene</a:t>
            </a:r>
          </a:p>
          <a:p>
            <a:pPr lvl="1"/>
            <a:r>
              <a:rPr lang="en-US" sz="1800" dirty="0"/>
              <a:t>j-gene</a:t>
            </a:r>
          </a:p>
          <a:p>
            <a:r>
              <a:rPr lang="en-US" sz="1800" dirty="0"/>
              <a:t>Methods</a:t>
            </a:r>
          </a:p>
          <a:p>
            <a:pPr lvl="1"/>
            <a:r>
              <a:rPr lang="en-US" sz="1800" dirty="0"/>
              <a:t>VAE-Seq, VAE-Gene, VAE-Seq-Gene</a:t>
            </a:r>
          </a:p>
          <a:p>
            <a:pPr lvl="1"/>
            <a:r>
              <a:rPr lang="en-US" sz="1800" dirty="0"/>
              <a:t>Hamming (GLIPH/TCR-</a:t>
            </a:r>
            <a:r>
              <a:rPr lang="en-US" sz="1800" dirty="0" err="1"/>
              <a:t>dist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Global-Seq-Align (</a:t>
            </a:r>
            <a:r>
              <a:rPr lang="en-US" sz="1800" dirty="0" err="1"/>
              <a:t>ImmunoMap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K-</a:t>
            </a:r>
            <a:r>
              <a:rPr lang="en-US" sz="1800" dirty="0" err="1" smtClean="0"/>
              <a:t>mer</a:t>
            </a:r>
            <a:endParaRPr lang="en-US" sz="1800" dirty="0"/>
          </a:p>
          <a:p>
            <a:r>
              <a:rPr lang="en-US" sz="1800" dirty="0"/>
              <a:t>Instance-based classifier to measure ROC for various methods to classify sequences by their correct antigens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AF482EE5-9CA2-4D8F-8D23-E624B43FF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9057" y="1115786"/>
            <a:ext cx="3429000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00F887A-279F-4888-B242-54B4E025F97D}"/>
              </a:ext>
            </a:extLst>
          </p:cNvPr>
          <p:cNvSpPr/>
          <p:nvPr/>
        </p:nvSpPr>
        <p:spPr>
          <a:xfrm>
            <a:off x="3657600" y="4544786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/>
              <a:t>1 </a:t>
            </a:r>
            <a:r>
              <a:rPr lang="en-US" sz="800" dirty="0"/>
              <a:t>Dash, P., Fiore-</a:t>
            </a:r>
            <a:r>
              <a:rPr lang="en-US" sz="800" dirty="0" err="1"/>
              <a:t>Gartland</a:t>
            </a:r>
            <a:r>
              <a:rPr lang="en-US" sz="800" dirty="0"/>
              <a:t>, A. J., Hertz, T., Wang, G. C., Sharma, S., </a:t>
            </a:r>
            <a:r>
              <a:rPr lang="en-US" sz="800" dirty="0" err="1"/>
              <a:t>Souquette</a:t>
            </a:r>
            <a:r>
              <a:rPr lang="en-US" sz="800" dirty="0"/>
              <a:t>, A., ... &amp; La </a:t>
            </a:r>
            <a:r>
              <a:rPr lang="en-US" sz="800" dirty="0" err="1"/>
              <a:t>Gruta</a:t>
            </a:r>
            <a:r>
              <a:rPr lang="en-US" sz="800" dirty="0"/>
              <a:t>, N. L. (2017). Quantifiable predictive features define epitope-specific T cell receptor repertoires. </a:t>
            </a:r>
            <a:r>
              <a:rPr lang="en-US" sz="800" i="1" dirty="0"/>
              <a:t>Nature</a:t>
            </a:r>
            <a:r>
              <a:rPr lang="en-US" sz="800" dirty="0"/>
              <a:t>, </a:t>
            </a:r>
            <a:r>
              <a:rPr lang="en-US" sz="800" i="1" dirty="0"/>
              <a:t>547</a:t>
            </a:r>
            <a:r>
              <a:rPr lang="en-US" sz="800" dirty="0"/>
              <a:t>(7661), 89.</a:t>
            </a:r>
            <a:endParaRPr lang="en-US" sz="800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Sidhom, J. W.,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Bessell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A., Havel, J. J.,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Kosmides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Chan, T. A., &amp;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Schneck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P. (2018).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ImmunoMap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Bioinformatics Tool for T-cell Repertoire Analysis. 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immunology research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151-162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5C59564-BCE2-405B-BF52-C0466434AA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3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F7FC10-39F9-4C22-A031-3EFBBB27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Repertoire Clustering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E6A93B70-7FF8-4D91-927B-D1A2FCAD7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016275"/>
              </p:ext>
            </p:extLst>
          </p:nvPr>
        </p:nvGraphicFramePr>
        <p:xfrm>
          <a:off x="1981200" y="971550"/>
          <a:ext cx="51816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9C65207-F89A-4198-B009-10E84E23238D}"/>
              </a:ext>
            </a:extLst>
          </p:cNvPr>
          <p:cNvSpPr/>
          <p:nvPr/>
        </p:nvSpPr>
        <p:spPr>
          <a:xfrm>
            <a:off x="4724400" y="4681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DiGiuseppe, J. A.,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Cardinali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J. L.,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Rezuke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W. N., &amp;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Pe'er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D. (2018).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PhenoGraph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 and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viSNE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 facilitate the identification of abnormal T‐cell populations in routine clinical flow cytometric data. </a:t>
            </a:r>
            <a:r>
              <a:rPr lang="en-US" sz="800" i="1" dirty="0">
                <a:solidFill>
                  <a:srgbClr val="222222"/>
                </a:solidFill>
                <a:latin typeface="Arial" panose="020B0604020202020204" pitchFamily="34" charset="0"/>
              </a:rPr>
              <a:t>Cytometry Part B: Clinical Cytometry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800" i="1" dirty="0">
                <a:solidFill>
                  <a:srgbClr val="222222"/>
                </a:solidFill>
                <a:latin typeface="Arial" panose="020B0604020202020204" pitchFamily="34" charset="0"/>
              </a:rPr>
              <a:t>94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(5), 744-757</a:t>
            </a:r>
            <a:endParaRPr 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7BBE99-6EE4-41E9-92A5-4AB1AB66A1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5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dqvist_dendr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5985" r="6630" b="4527"/>
          <a:stretch/>
        </p:blipFill>
        <p:spPr>
          <a:xfrm>
            <a:off x="5029200" y="842433"/>
            <a:ext cx="3827135" cy="3939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B1B84D-27DD-48DC-B982-63F852F0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Repertoire Clustering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46055536-0D1C-4FB2-A632-3F1C3A622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85900"/>
            <a:ext cx="4238625" cy="3086100"/>
          </a:xfrm>
        </p:spPr>
        <p:txBody>
          <a:bodyPr/>
          <a:lstStyle/>
          <a:p>
            <a:r>
              <a:rPr lang="en-US" dirty="0"/>
              <a:t>20 tumor-bearing mice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Tx:</a:t>
            </a:r>
          </a:p>
          <a:p>
            <a:pPr lvl="1"/>
            <a:r>
              <a:rPr lang="en-US" dirty="0"/>
              <a:t>Control</a:t>
            </a:r>
          </a:p>
          <a:p>
            <a:pPr lvl="1"/>
            <a:r>
              <a:rPr lang="en-US" dirty="0"/>
              <a:t>9H10 (</a:t>
            </a:r>
            <a:r>
              <a:rPr lang="el-GR" dirty="0"/>
              <a:t>α</a:t>
            </a:r>
            <a:r>
              <a:rPr lang="en-US" dirty="0"/>
              <a:t>-CTLA4)</a:t>
            </a:r>
          </a:p>
          <a:p>
            <a:pPr lvl="1"/>
            <a:r>
              <a:rPr lang="en-US" dirty="0"/>
              <a:t>RT</a:t>
            </a:r>
          </a:p>
          <a:p>
            <a:pPr lvl="1"/>
            <a:r>
              <a:rPr lang="en-US" dirty="0"/>
              <a:t>9H10 + RT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B8F97A-464D-47B6-8EC4-30A933E05247}"/>
              </a:ext>
            </a:extLst>
          </p:cNvPr>
          <p:cNvSpPr/>
          <p:nvPr/>
        </p:nvSpPr>
        <p:spPr>
          <a:xfrm>
            <a:off x="3962400" y="4737685"/>
            <a:ext cx="5430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/>
              <a:t>Rudqvist, N. P., </a:t>
            </a:r>
            <a:r>
              <a:rPr lang="en-US" sz="800" dirty="0" err="1"/>
              <a:t>Pilones</a:t>
            </a:r>
            <a:r>
              <a:rPr lang="en-US" sz="800" dirty="0"/>
              <a:t>, K. A., </a:t>
            </a:r>
            <a:r>
              <a:rPr lang="en-US" sz="800" dirty="0" err="1"/>
              <a:t>Lhuillier</a:t>
            </a:r>
            <a:r>
              <a:rPr lang="en-US" sz="800" dirty="0"/>
              <a:t>, C., </a:t>
            </a:r>
            <a:r>
              <a:rPr lang="en-US" sz="800" dirty="0" err="1"/>
              <a:t>Wennerberg</a:t>
            </a:r>
            <a:r>
              <a:rPr lang="en-US" sz="800" dirty="0"/>
              <a:t>, E., Sidhom, J. W., Emerson, R. O., ... &amp; </a:t>
            </a:r>
            <a:r>
              <a:rPr lang="en-US" sz="800" dirty="0" err="1"/>
              <a:t>Demaria</a:t>
            </a:r>
            <a:r>
              <a:rPr lang="en-US" sz="800" dirty="0"/>
              <a:t>, S. (2018). Radiotherapy and CTLA-4 blockade shape the TCR repertoire of tumor-infiltrating T cells. Cancer </a:t>
            </a:r>
            <a:r>
              <a:rPr lang="en-US" sz="800" dirty="0" err="1"/>
              <a:t>Immunol</a:t>
            </a:r>
            <a:r>
              <a:rPr lang="en-US" sz="800" dirty="0"/>
              <a:t> Res, 6, 139-50.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A0F18C-2E3C-44D9-93A5-6EDB7F70A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7E39DA8-C024-4550-8FD3-E772BA5B69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2" t="78523" r="44675" b="8453"/>
          <a:stretch/>
        </p:blipFill>
        <p:spPr>
          <a:xfrm>
            <a:off x="381000" y="3867150"/>
            <a:ext cx="457200" cy="533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1CED803-1ED0-47CA-859B-16415DA95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8" t="44388" r="8114" b="44448"/>
          <a:stretch/>
        </p:blipFill>
        <p:spPr>
          <a:xfrm>
            <a:off x="350518" y="2510694"/>
            <a:ext cx="563882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8291A98-4415-4CB6-AF6F-0BECAFB94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5" t="9129" r="44601" b="79706"/>
          <a:stretch/>
        </p:blipFill>
        <p:spPr>
          <a:xfrm>
            <a:off x="381000" y="2952750"/>
            <a:ext cx="45720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FE288D1-88C1-4D6A-A71B-619293BA9D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44712" r="78490" b="44124"/>
          <a:stretch/>
        </p:blipFill>
        <p:spPr>
          <a:xfrm>
            <a:off x="327659" y="3409950"/>
            <a:ext cx="56388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2038350"/>
            <a:ext cx="7772400" cy="857250"/>
          </a:xfrm>
        </p:spPr>
        <p:txBody>
          <a:bodyPr/>
          <a:lstStyle/>
          <a:p>
            <a:pPr algn="ctr"/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6CE0BC-48D2-4479-9474-0EFA66DB2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7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250D6-E882-4575-86B2-858DDC2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3688"/>
            <a:ext cx="8353425" cy="857250"/>
          </a:xfrm>
        </p:spPr>
        <p:txBody>
          <a:bodyPr/>
          <a:lstStyle/>
          <a:p>
            <a:r>
              <a:rPr lang="en-US" sz="2800" dirty="0"/>
              <a:t>Supervised Sequence Classification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9637D3-4FCB-4FEA-9082-7BD64D630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A91303-8784-40A1-BD8D-014A310E63CE}"/>
              </a:ext>
            </a:extLst>
          </p:cNvPr>
          <p:cNvSpPr/>
          <p:nvPr/>
        </p:nvSpPr>
        <p:spPr bwMode="auto">
          <a:xfrm>
            <a:off x="3085407" y="2444750"/>
            <a:ext cx="1920240" cy="1066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/>
            <a:lightRig rig="threePt" dir="t"/>
          </a:scene3d>
          <a:sp3d extrusionH="127000" prstMaterial="clear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32F3D74-0D2E-4C6A-A1D6-E84B67552D9E}"/>
              </a:ext>
            </a:extLst>
          </p:cNvPr>
          <p:cNvSpPr/>
          <p:nvPr/>
        </p:nvSpPr>
        <p:spPr bwMode="auto">
          <a:xfrm>
            <a:off x="3319450" y="2498271"/>
            <a:ext cx="1920240" cy="10668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/>
            <a:lightRig rig="threePt" dir="t"/>
          </a:scene3d>
          <a:sp3d extrusionH="127000" prstMaterial="clear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D252C2-095E-4138-B3FB-753A52670924}"/>
              </a:ext>
            </a:extLst>
          </p:cNvPr>
          <p:cNvSpPr/>
          <p:nvPr/>
        </p:nvSpPr>
        <p:spPr bwMode="auto">
          <a:xfrm>
            <a:off x="3611880" y="2495550"/>
            <a:ext cx="1920240" cy="10668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/>
            <a:lightRig rig="threePt" dir="t"/>
          </a:scene3d>
          <a:sp3d extrusionH="127000" prstMaterial="clear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0EEA94-63EF-4345-AB59-89540E8697E6}"/>
              </a:ext>
            </a:extLst>
          </p:cNvPr>
          <p:cNvSpPr txBox="1"/>
          <p:nvPr/>
        </p:nvSpPr>
        <p:spPr>
          <a:xfrm>
            <a:off x="2957512" y="154161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Convolutional Layers</a:t>
            </a:r>
          </a:p>
        </p:txBody>
      </p:sp>
      <p:pic>
        <p:nvPicPr>
          <p:cNvPr id="1026" name="Picture 2" descr="Image result for neural network">
            <a:extLst>
              <a:ext uri="{FF2B5EF4-FFF2-40B4-BE49-F238E27FC236}">
                <a16:creationId xmlns="" xmlns:a16="http://schemas.microsoft.com/office/drawing/2014/main" id="{C75855AA-7FCD-4F26-B0CE-3FA1C2C7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55" y="1962150"/>
            <a:ext cx="2955549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C97B565E-0E6E-4551-9FB2-D63DF4AA20D5}"/>
              </a:ext>
            </a:extLst>
          </p:cNvPr>
          <p:cNvSpPr/>
          <p:nvPr/>
        </p:nvSpPr>
        <p:spPr bwMode="auto">
          <a:xfrm>
            <a:off x="2707821" y="2343150"/>
            <a:ext cx="604157" cy="381000"/>
          </a:xfrm>
          <a:prstGeom prst="rightArrow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D9FA194E-531D-4B4F-977C-64E96FE3348B}"/>
              </a:ext>
            </a:extLst>
          </p:cNvPr>
          <p:cNvSpPr/>
          <p:nvPr/>
        </p:nvSpPr>
        <p:spPr bwMode="auto">
          <a:xfrm>
            <a:off x="5373040" y="2492829"/>
            <a:ext cx="604157" cy="381000"/>
          </a:xfrm>
          <a:prstGeom prst="rightArrow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3C171D47-FFFB-4784-A75E-734DB66AD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241924"/>
              </p:ext>
            </p:extLst>
          </p:nvPr>
        </p:nvGraphicFramePr>
        <p:xfrm>
          <a:off x="152400" y="2038350"/>
          <a:ext cx="2750127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Image result for sequence motifs">
            <a:extLst>
              <a:ext uri="{FF2B5EF4-FFF2-40B4-BE49-F238E27FC236}">
                <a16:creationId xmlns="" xmlns:a16="http://schemas.microsoft.com/office/drawing/2014/main" id="{1819073C-665F-4947-AB2F-BD618AD9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48" y="4001102"/>
            <a:ext cx="2645999" cy="7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5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F502A475-D95A-4351-A484-6D9E2388D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1323"/>
            <a:ext cx="9144000" cy="4613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09535E-25CA-40B7-BDB6-ADAB3E4E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Classification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2E563FD1-02A0-43D0-A940-0CF3D4EBE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9344" y="666750"/>
            <a:ext cx="5929312" cy="2991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5501E4-9419-4FCA-B6C9-1ED563940C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8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80015-6530-4D33-85AF-382EF71B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α v </a:t>
            </a:r>
            <a:r>
              <a:rPr lang="el-GR" dirty="0"/>
              <a:t>β</a:t>
            </a:r>
            <a:r>
              <a:rPr lang="en-US" dirty="0"/>
              <a:t> in antigen-specificity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7222"/>
          <a:stretch/>
        </p:blipFill>
        <p:spPr>
          <a:xfrm>
            <a:off x="609600" y="895350"/>
            <a:ext cx="1722582" cy="400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6607" t="69111"/>
          <a:stretch/>
        </p:blipFill>
        <p:spPr>
          <a:xfrm>
            <a:off x="4191000" y="1200150"/>
            <a:ext cx="4572000" cy="3219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9728" y="4476750"/>
            <a:ext cx="502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Zhang, S. Q., Ma, K. Y., </a:t>
            </a:r>
            <a:r>
              <a:rPr lang="en-US" sz="1000" dirty="0" err="1"/>
              <a:t>Schonnesen</a:t>
            </a:r>
            <a:r>
              <a:rPr lang="en-US" sz="1000" dirty="0"/>
              <a:t>, A. A., Zhang, M., He, C., Sun, E., ... &amp; Jiang, N. (2018). High-throughput determination of the antigen specificities of T cell receptors in single cells. Nature biotechnology.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056" r="36920"/>
          <a:stretch/>
        </p:blipFill>
        <p:spPr>
          <a:xfrm>
            <a:off x="2438400" y="895350"/>
            <a:ext cx="1577842" cy="4001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5501E4-9419-4FCA-B6C9-1ED563940C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250D6-E882-4575-86B2-858DDC2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3688"/>
            <a:ext cx="8353425" cy="857250"/>
          </a:xfrm>
        </p:spPr>
        <p:txBody>
          <a:bodyPr/>
          <a:lstStyle/>
          <a:p>
            <a:r>
              <a:rPr lang="en-US" sz="2800" dirty="0"/>
              <a:t>Supervised Repertoire Classification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9637D3-4FCB-4FEA-9082-7BD64D630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A91303-8784-40A1-BD8D-014A310E63CE}"/>
              </a:ext>
            </a:extLst>
          </p:cNvPr>
          <p:cNvSpPr/>
          <p:nvPr/>
        </p:nvSpPr>
        <p:spPr bwMode="auto">
          <a:xfrm>
            <a:off x="3588327" y="1447502"/>
            <a:ext cx="1348047" cy="74891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/>
            <a:lightRig rig="threePt" dir="t"/>
          </a:scene3d>
          <a:sp3d extrusionH="127000" prstMaterial="clear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32F3D74-0D2E-4C6A-A1D6-E84B67552D9E}"/>
              </a:ext>
            </a:extLst>
          </p:cNvPr>
          <p:cNvSpPr/>
          <p:nvPr/>
        </p:nvSpPr>
        <p:spPr bwMode="auto">
          <a:xfrm>
            <a:off x="3822370" y="1501023"/>
            <a:ext cx="1348047" cy="748915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/>
            <a:lightRig rig="threePt" dir="t"/>
          </a:scene3d>
          <a:sp3d extrusionH="127000" prstMaterial="clear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D252C2-095E-4138-B3FB-753A52670924}"/>
              </a:ext>
            </a:extLst>
          </p:cNvPr>
          <p:cNvSpPr/>
          <p:nvPr/>
        </p:nvSpPr>
        <p:spPr bwMode="auto">
          <a:xfrm>
            <a:off x="4114800" y="1498302"/>
            <a:ext cx="1348047" cy="74891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/>
            <a:lightRig rig="threePt" dir="t"/>
          </a:scene3d>
          <a:sp3d extrusionH="127000" prstMaterial="clear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0EEA94-63EF-4345-AB59-89540E8697E6}"/>
              </a:ext>
            </a:extLst>
          </p:cNvPr>
          <p:cNvSpPr txBox="1"/>
          <p:nvPr/>
        </p:nvSpPr>
        <p:spPr>
          <a:xfrm>
            <a:off x="3097777" y="78104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Convolutional Layers</a:t>
            </a:r>
          </a:p>
        </p:txBody>
      </p:sp>
      <p:pic>
        <p:nvPicPr>
          <p:cNvPr id="1026" name="Picture 2" descr="Image result for neural network">
            <a:extLst>
              <a:ext uri="{FF2B5EF4-FFF2-40B4-BE49-F238E27FC236}">
                <a16:creationId xmlns="" xmlns:a16="http://schemas.microsoft.com/office/drawing/2014/main" id="{C75855AA-7FCD-4F26-B0CE-3FA1C2C7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56" y="3358240"/>
            <a:ext cx="1941051" cy="10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C97B565E-0E6E-4551-9FB2-D63DF4AA20D5}"/>
              </a:ext>
            </a:extLst>
          </p:cNvPr>
          <p:cNvSpPr/>
          <p:nvPr/>
        </p:nvSpPr>
        <p:spPr bwMode="auto">
          <a:xfrm>
            <a:off x="2704406" y="1676553"/>
            <a:ext cx="604157" cy="381000"/>
          </a:xfrm>
          <a:prstGeom prst="rightArrow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D9FA194E-531D-4B4F-977C-64E96FE3348B}"/>
              </a:ext>
            </a:extLst>
          </p:cNvPr>
          <p:cNvSpPr/>
          <p:nvPr/>
        </p:nvSpPr>
        <p:spPr bwMode="auto">
          <a:xfrm rot="5400000">
            <a:off x="4025585" y="2632119"/>
            <a:ext cx="604157" cy="381000"/>
          </a:xfrm>
          <a:prstGeom prst="rightArrow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7772EB-CE9B-4714-8B3B-CEDFF43AF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5" y="1190482"/>
            <a:ext cx="2500300" cy="1294977"/>
          </a:xfrm>
          <a:prstGeom prst="rect">
            <a:avLst/>
          </a:prstGeom>
        </p:spPr>
      </p:pic>
      <p:pic>
        <p:nvPicPr>
          <p:cNvPr id="3074" name="Picture 2" descr="Image result for clustering">
            <a:extLst>
              <a:ext uri="{FF2B5EF4-FFF2-40B4-BE49-F238E27FC236}">
                <a16:creationId xmlns="" xmlns:a16="http://schemas.microsoft.com/office/drawing/2014/main" id="{56C7B754-9D08-4A93-AAEC-BD23170C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63" y="3395300"/>
            <a:ext cx="1985963" cy="148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32C15213-CD27-4685-9947-703BD0F8E1BF}"/>
              </a:ext>
            </a:extLst>
          </p:cNvPr>
          <p:cNvSpPr/>
          <p:nvPr/>
        </p:nvSpPr>
        <p:spPr bwMode="auto">
          <a:xfrm>
            <a:off x="5806835" y="3654796"/>
            <a:ext cx="604157" cy="381000"/>
          </a:xfrm>
          <a:prstGeom prst="rightArrow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0325C2A-BC52-45AD-A080-53DA9CB2316A}"/>
              </a:ext>
            </a:extLst>
          </p:cNvPr>
          <p:cNvSpPr txBox="1"/>
          <p:nvPr/>
        </p:nvSpPr>
        <p:spPr>
          <a:xfrm>
            <a:off x="3124200" y="303248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“on-graph clustering”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1BD887B-A490-4D36-8BA0-F3AA856C97D8}"/>
              </a:ext>
            </a:extLst>
          </p:cNvPr>
          <p:cNvSpPr txBox="1"/>
          <p:nvPr/>
        </p:nvSpPr>
        <p:spPr>
          <a:xfrm>
            <a:off x="5135038" y="4106405"/>
            <a:ext cx="231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Weighted by </a:t>
            </a:r>
          </a:p>
          <a:p>
            <a:pPr algn="ctr"/>
            <a:r>
              <a:rPr lang="en-US" sz="1800" dirty="0"/>
              <a:t>Sequence Frequency</a:t>
            </a:r>
          </a:p>
        </p:txBody>
      </p:sp>
    </p:spTree>
    <p:extLst>
      <p:ext uri="{BB962C8B-B14F-4D97-AF65-F5344CB8AC3E}">
        <p14:creationId xmlns:p14="http://schemas.microsoft.com/office/powerpoint/2010/main" val="355788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  <p:bldP spid="10" grpId="0" animBg="1"/>
      <p:bldP spid="12" grpId="0" animBg="1"/>
      <p:bldP spid="17" grpId="0" animBg="1"/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21E3E32-FFAC-4FF2-9CDF-197E26F49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8" r="6549"/>
          <a:stretch/>
        </p:blipFill>
        <p:spPr>
          <a:xfrm>
            <a:off x="4267200" y="1283113"/>
            <a:ext cx="4375130" cy="3279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C846F6-EF1A-4BDA-B3DF-ECE9413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119"/>
            <a:ext cx="7772400" cy="857250"/>
          </a:xfrm>
        </p:spPr>
        <p:txBody>
          <a:bodyPr/>
          <a:lstStyle/>
          <a:p>
            <a:r>
              <a:rPr lang="en-US" dirty="0"/>
              <a:t>Tx Effects on TIL Repertoire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73C16F-C818-436E-87B4-C1A3755B2F4B}"/>
              </a:ext>
            </a:extLst>
          </p:cNvPr>
          <p:cNvSpPr txBox="1"/>
          <p:nvPr/>
        </p:nvSpPr>
        <p:spPr>
          <a:xfrm>
            <a:off x="942091" y="920031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Sequence Classifier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A21F38-5BF2-4C28-A268-258A15E63A29}"/>
              </a:ext>
            </a:extLst>
          </p:cNvPr>
          <p:cNvSpPr txBox="1"/>
          <p:nvPr/>
        </p:nvSpPr>
        <p:spPr>
          <a:xfrm>
            <a:off x="5086442" y="920031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Repertoire Classifier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0" y="4552950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Rudqvist</a:t>
            </a:r>
            <a:r>
              <a:rPr lang="en-US" sz="1000" dirty="0"/>
              <a:t>, N. P., </a:t>
            </a:r>
            <a:r>
              <a:rPr lang="en-US" sz="1000" dirty="0" err="1"/>
              <a:t>Pilones</a:t>
            </a:r>
            <a:r>
              <a:rPr lang="en-US" sz="1000" dirty="0"/>
              <a:t>, K. A., </a:t>
            </a:r>
            <a:r>
              <a:rPr lang="en-US" sz="1000" dirty="0" err="1"/>
              <a:t>Lhuillier</a:t>
            </a:r>
            <a:r>
              <a:rPr lang="en-US" sz="1000" dirty="0"/>
              <a:t>, C., </a:t>
            </a:r>
            <a:r>
              <a:rPr lang="en-US" sz="1000" dirty="0" err="1"/>
              <a:t>Wennerberg</a:t>
            </a:r>
            <a:r>
              <a:rPr lang="en-US" sz="1000" dirty="0"/>
              <a:t>, E., Sidhom, J. W., Emerson, R. O., ... &amp; </a:t>
            </a:r>
            <a:r>
              <a:rPr lang="en-US" sz="1000" dirty="0" err="1"/>
              <a:t>Demaria</a:t>
            </a:r>
            <a:r>
              <a:rPr lang="en-US" sz="1000" dirty="0"/>
              <a:t>, S. (2018). Radiotherapy and CTLA-4 blockade shape the TCR repertoire of tumor-infiltrating T cells. Cancer </a:t>
            </a:r>
            <a:r>
              <a:rPr lang="en-US" sz="1000" dirty="0" err="1"/>
              <a:t>Immunol</a:t>
            </a:r>
            <a:r>
              <a:rPr lang="en-US" sz="1000" dirty="0"/>
              <a:t> Res, 6, 139-50.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14C3E9-0FFA-4A5D-AB29-5A83EB400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72E243-799F-4895-9B3C-413850AEED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 r="4427"/>
          <a:stretch/>
        </p:blipFill>
        <p:spPr>
          <a:xfrm>
            <a:off x="27214" y="1323180"/>
            <a:ext cx="4447779" cy="31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="" xmlns:a16="http://schemas.microsoft.com/office/drawing/2014/main" id="{F760B9C7-7FEC-4C07-BD7A-FF28EE94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T-Cell Receptor Sequencing</a:t>
            </a:r>
          </a:p>
        </p:txBody>
      </p:sp>
      <p:sp>
        <p:nvSpPr>
          <p:cNvPr id="14339" name="Content Placeholder 4">
            <a:extLst>
              <a:ext uri="{FF2B5EF4-FFF2-40B4-BE49-F238E27FC236}">
                <a16:creationId xmlns="" xmlns:a16="http://schemas.microsoft.com/office/drawing/2014/main" id="{486199C9-E080-43F2-A2D5-C998F0E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504950"/>
            <a:ext cx="7115175" cy="3086100"/>
          </a:xfrm>
        </p:spPr>
        <p:txBody>
          <a:bodyPr/>
          <a:lstStyle/>
          <a:p>
            <a:r>
              <a:rPr lang="en-US" altLang="en-US" sz="2400" dirty="0"/>
              <a:t>Count-based NGS method of CDR3</a:t>
            </a:r>
          </a:p>
          <a:p>
            <a:pPr eaLnBrk="1" hangingPunct="1"/>
            <a:r>
              <a:rPr lang="en-US" altLang="en-US" sz="2400" dirty="0" smtClean="0"/>
              <a:t>Used </a:t>
            </a:r>
            <a:r>
              <a:rPr lang="en-US" altLang="en-US" sz="2400" dirty="0"/>
              <a:t>to answer questions of antigen-specificity in anti-tumor responses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20C740-F008-4CA0-BAF0-D90896BDA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651906" y="688150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588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688"/>
            <a:ext cx="8305800" cy="857250"/>
          </a:xfrm>
        </p:spPr>
        <p:txBody>
          <a:bodyPr/>
          <a:lstStyle/>
          <a:p>
            <a:r>
              <a:rPr lang="en-US" dirty="0" smtClean="0"/>
              <a:t>TCR Repertoire Changes </a:t>
            </a:r>
            <a:br>
              <a:rPr lang="en-US" dirty="0" smtClean="0"/>
            </a:br>
            <a:r>
              <a:rPr lang="en-US" dirty="0" smtClean="0"/>
              <a:t>Associated with Tumor Progression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81150"/>
            <a:ext cx="3745671" cy="2865141"/>
          </a:xfrm>
          <a:prstGeom prst="rect">
            <a:avLst/>
          </a:prstGeom>
        </p:spPr>
      </p:pic>
      <p:pic>
        <p:nvPicPr>
          <p:cNvPr id="9" name="Picture 8" descr="rudqvist_um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7873" r="7499" b="6338"/>
          <a:stretch/>
        </p:blipFill>
        <p:spPr>
          <a:xfrm>
            <a:off x="4114800" y="1504950"/>
            <a:ext cx="4963387" cy="2770948"/>
          </a:xfrm>
          <a:prstGeom prst="rect">
            <a:avLst/>
          </a:prstGeom>
        </p:spPr>
      </p:pic>
      <p:pic>
        <p:nvPicPr>
          <p:cNvPr id="10" name="Picture 9" descr="rudqvist_um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1" t="12358" r="10148" b="74321"/>
          <a:stretch/>
        </p:blipFill>
        <p:spPr>
          <a:xfrm>
            <a:off x="7516610" y="3355474"/>
            <a:ext cx="1621500" cy="1788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8305800" y="1657350"/>
            <a:ext cx="609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505200" y="2038350"/>
            <a:ext cx="914400" cy="228600"/>
          </a:xfrm>
          <a:prstGeom prst="rightArrow">
            <a:avLst/>
          </a:prstGeom>
          <a:solidFill>
            <a:srgbClr val="008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699925" flipV="1">
            <a:off x="3492056" y="2319004"/>
            <a:ext cx="1295400" cy="262333"/>
          </a:xfrm>
          <a:prstGeom prst="rightArrow">
            <a:avLst/>
          </a:prstGeom>
          <a:solidFill>
            <a:srgbClr val="0000FF">
              <a:alpha val="2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0842876" flipV="1">
            <a:off x="3501138" y="2607200"/>
            <a:ext cx="2708953" cy="262333"/>
          </a:xfrm>
          <a:prstGeom prst="rightArrow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21292822" flipV="1">
            <a:off x="3507368" y="3013128"/>
            <a:ext cx="4780636" cy="262333"/>
          </a:xfrm>
          <a:prstGeom prst="rightArrow">
            <a:avLst/>
          </a:prstGeom>
          <a:solidFill>
            <a:srgbClr val="FD7014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314C3E9-0FFA-4A5D-AB29-5A83EB400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10" y="289687"/>
            <a:ext cx="7772400" cy="857250"/>
          </a:xfrm>
        </p:spPr>
        <p:txBody>
          <a:bodyPr/>
          <a:lstStyle/>
          <a:p>
            <a:r>
              <a:rPr lang="en-US" dirty="0" err="1"/>
              <a:t>DeepTCR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69" y="1474725"/>
            <a:ext cx="8839200" cy="3086100"/>
          </a:xfrm>
        </p:spPr>
        <p:txBody>
          <a:bodyPr/>
          <a:lstStyle/>
          <a:p>
            <a:r>
              <a:rPr lang="en-US" sz="2400" dirty="0"/>
              <a:t>Improves Sequence Clustering/Classification </a:t>
            </a:r>
            <a:r>
              <a:rPr lang="en-US" sz="2400" dirty="0" smtClean="0"/>
              <a:t>to </a:t>
            </a:r>
            <a:r>
              <a:rPr lang="en-US" sz="2400" dirty="0"/>
              <a:t>antigen-specificity</a:t>
            </a:r>
          </a:p>
          <a:p>
            <a:r>
              <a:rPr lang="en-US" sz="2400" dirty="0"/>
              <a:t>Performs Structurally-Informed Repertoire Clustering </a:t>
            </a:r>
          </a:p>
          <a:p>
            <a:r>
              <a:rPr lang="en-US" sz="2400" dirty="0"/>
              <a:t>Detects structural signatures from the ocean of T-Cell “Noise”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C8906A-2D5B-44A9-9EEA-378E66C9A1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C2B08-B134-49CB-968A-01C110B6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use </a:t>
            </a:r>
            <a:r>
              <a:rPr lang="en-US" dirty="0" err="1"/>
              <a:t>DeepTCR</a:t>
            </a:r>
            <a:r>
              <a:rPr lang="en-US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123950"/>
            <a:ext cx="5562600" cy="3448050"/>
          </a:xfrm>
        </p:spPr>
        <p:txBody>
          <a:bodyPr/>
          <a:lstStyle/>
          <a:p>
            <a:r>
              <a:rPr lang="en-US" sz="2200" dirty="0"/>
              <a:t>Pre-Print @ </a:t>
            </a:r>
            <a:r>
              <a:rPr lang="en-US" sz="2200" dirty="0" err="1"/>
              <a:t>Biorxiv</a:t>
            </a:r>
            <a:endParaRPr lang="en-US" sz="2200" dirty="0"/>
          </a:p>
          <a:p>
            <a:r>
              <a:rPr lang="en-US" sz="2200" dirty="0"/>
              <a:t>Python Package &amp; </a:t>
            </a:r>
            <a:r>
              <a:rPr lang="en-US" sz="2200" dirty="0" err="1"/>
              <a:t>Github</a:t>
            </a:r>
            <a:r>
              <a:rPr lang="en-US" sz="2200" dirty="0"/>
              <a:t> Repository</a:t>
            </a:r>
          </a:p>
          <a:p>
            <a:pPr lvl="1"/>
            <a:r>
              <a:rPr lang="en-US" sz="2200" dirty="0"/>
              <a:t>https://</a:t>
            </a:r>
            <a:r>
              <a:rPr lang="en-US" sz="2200" dirty="0" err="1"/>
              <a:t>github.com</a:t>
            </a:r>
            <a:r>
              <a:rPr lang="en-US" sz="2200" dirty="0"/>
              <a:t>/</a:t>
            </a:r>
            <a:r>
              <a:rPr lang="en-US" sz="2200" dirty="0" err="1"/>
              <a:t>sidhomj</a:t>
            </a:r>
            <a:r>
              <a:rPr lang="en-US" sz="2200" dirty="0"/>
              <a:t>/</a:t>
            </a:r>
            <a:r>
              <a:rPr lang="en-US" sz="2200" dirty="0" err="1"/>
              <a:t>DeepTCR</a:t>
            </a:r>
            <a:endParaRPr lang="en-US" sz="2200" dirty="0"/>
          </a:p>
          <a:p>
            <a:pPr lvl="1"/>
            <a:r>
              <a:rPr lang="en-US" sz="2200" dirty="0"/>
              <a:t>Source Code/Easy Install Instructions</a:t>
            </a:r>
          </a:p>
          <a:p>
            <a:pPr lvl="1"/>
            <a:r>
              <a:rPr lang="en-US" sz="2200" dirty="0" err="1"/>
              <a:t>Jupyter</a:t>
            </a:r>
            <a:r>
              <a:rPr lang="en-US" sz="2200" dirty="0"/>
              <a:t> Notebook tutorials</a:t>
            </a:r>
          </a:p>
          <a:p>
            <a:r>
              <a:rPr lang="en-US" sz="2200" dirty="0"/>
              <a:t>Questions?</a:t>
            </a:r>
          </a:p>
          <a:p>
            <a:pPr lvl="1"/>
            <a:r>
              <a:rPr lang="en-US" sz="2200" dirty="0"/>
              <a:t>jsidhom1@jhmi.edu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EF2F6A-0385-4DFF-849A-F8007FB5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008935"/>
            <a:ext cx="3429000" cy="3840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E3FE9-9474-4B66-A33A-3A0E26B5F7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393C63-FF75-4F93-9A49-D6171F444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70" y="1242946"/>
            <a:ext cx="2512986" cy="3273553"/>
          </a:xfrm>
          <a:prstGeom prst="rect">
            <a:avLst/>
          </a:prstGeom>
        </p:spPr>
      </p:pic>
      <p:sp>
        <p:nvSpPr>
          <p:cNvPr id="14338" name="Title 3">
            <a:extLst>
              <a:ext uri="{FF2B5EF4-FFF2-40B4-BE49-F238E27FC236}">
                <a16:creationId xmlns="" xmlns:a16="http://schemas.microsoft.com/office/drawing/2014/main" id="{F760B9C7-7FEC-4C07-BD7A-FF28EE94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6275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 dirty="0"/>
              <a:t>Current Structural Approaches</a:t>
            </a:r>
          </a:p>
        </p:txBody>
      </p:sp>
      <p:sp>
        <p:nvSpPr>
          <p:cNvPr id="14339" name="Content Placeholder 4">
            <a:extLst>
              <a:ext uri="{FF2B5EF4-FFF2-40B4-BE49-F238E27FC236}">
                <a16:creationId xmlns="" xmlns:a16="http://schemas.microsoft.com/office/drawing/2014/main" id="{486199C9-E080-43F2-A2D5-C998F0E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69" y="800779"/>
            <a:ext cx="2133600" cy="66452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/>
              <a:t>GLIPH</a:t>
            </a:r>
            <a:r>
              <a:rPr lang="en-US" altLang="en-US" sz="2400" baseline="30000" dirty="0"/>
              <a:t>1</a:t>
            </a: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49B187-615E-459C-BA04-FA9BE132F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60" y="1328537"/>
            <a:ext cx="2997141" cy="23251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8CAD205-EF0B-41CE-9C31-F57E242001C0}"/>
              </a:ext>
            </a:extLst>
          </p:cNvPr>
          <p:cNvSpPr/>
          <p:nvPr/>
        </p:nvSpPr>
        <p:spPr>
          <a:xfrm>
            <a:off x="3400425" y="4312503"/>
            <a:ext cx="5743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Glanville, J., Huang, H., Nau, A., Hatton, O., </a:t>
            </a:r>
            <a:r>
              <a:rPr lang="en-US" sz="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Wagar</a:t>
            </a:r>
            <a:r>
              <a:rPr lang="en-US" sz="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E., </a:t>
            </a:r>
            <a:r>
              <a:rPr lang="en-US" sz="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Rubelt</a:t>
            </a:r>
            <a:r>
              <a:rPr lang="en-US" sz="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F., ... &amp; Haas, N. (2017). Identifying specificity groups in the T cell receptor repertoire. </a:t>
            </a:r>
            <a:r>
              <a:rPr lang="en-US" sz="8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sz="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8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547</a:t>
            </a:r>
            <a:r>
              <a:rPr lang="en-US" sz="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(7661), 94.</a:t>
            </a:r>
          </a:p>
          <a:p>
            <a:r>
              <a:rPr lang="en-US" sz="800" baseline="30000" dirty="0"/>
              <a:t>2 </a:t>
            </a:r>
            <a:r>
              <a:rPr lang="en-US" sz="800" dirty="0"/>
              <a:t>Dash, P., Fiore-</a:t>
            </a:r>
            <a:r>
              <a:rPr lang="en-US" sz="800" dirty="0" err="1"/>
              <a:t>Gartland</a:t>
            </a:r>
            <a:r>
              <a:rPr lang="en-US" sz="800" dirty="0"/>
              <a:t>, A. J., Hertz, T., Wang, G. C., Sharma, S., </a:t>
            </a:r>
            <a:r>
              <a:rPr lang="en-US" sz="800" dirty="0" err="1"/>
              <a:t>Souquette</a:t>
            </a:r>
            <a:r>
              <a:rPr lang="en-US" sz="800" dirty="0"/>
              <a:t>, A., ... &amp; La </a:t>
            </a:r>
            <a:r>
              <a:rPr lang="en-US" sz="800" dirty="0" err="1"/>
              <a:t>Gruta</a:t>
            </a:r>
            <a:r>
              <a:rPr lang="en-US" sz="800" dirty="0"/>
              <a:t>, N. L. (2017). Quantifiable predictive features define epitope-specific T cell receptor repertoires. </a:t>
            </a:r>
            <a:r>
              <a:rPr lang="en-US" sz="800" i="1" dirty="0"/>
              <a:t>Nature</a:t>
            </a:r>
            <a:r>
              <a:rPr lang="en-US" sz="800" dirty="0"/>
              <a:t>, </a:t>
            </a:r>
            <a:r>
              <a:rPr lang="en-US" sz="800" i="1" dirty="0"/>
              <a:t>547</a:t>
            </a:r>
            <a:r>
              <a:rPr lang="en-US" sz="800" dirty="0"/>
              <a:t>(7661), 89.</a:t>
            </a:r>
            <a:endParaRPr lang="en-US" sz="800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Sidhom, J. W.,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Bessell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A., Havel, J. J.,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Kosmides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Chan, T. A., &amp;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Schneck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P. (2018).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ImmunoMap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Bioinformatics Tool for T-cell Repertoire Analysis. 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immunology research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151-162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="" xmlns:a16="http://schemas.microsoft.com/office/drawing/2014/main" id="{EDE7FA79-4E5A-4A93-872F-AE765774B0C0}"/>
              </a:ext>
            </a:extLst>
          </p:cNvPr>
          <p:cNvSpPr txBox="1">
            <a:spLocks/>
          </p:cNvSpPr>
          <p:nvPr/>
        </p:nvSpPr>
        <p:spPr bwMode="black">
          <a:xfrm>
            <a:off x="6455031" y="751265"/>
            <a:ext cx="2133600" cy="66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400" kern="0" dirty="0"/>
              <a:t>ImmunoMap</a:t>
            </a:r>
            <a:r>
              <a:rPr lang="en-US" altLang="en-US" sz="2400" kern="0" baseline="30000" dirty="0"/>
              <a:t>3</a:t>
            </a:r>
            <a:endParaRPr lang="en-US" altLang="en-US" sz="2400" kern="0" dirty="0"/>
          </a:p>
          <a:p>
            <a:pPr marL="0" indent="0">
              <a:buFontTx/>
              <a:buNone/>
            </a:pPr>
            <a:endParaRPr lang="en-US" altLang="en-US" sz="24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13FC9B-FCD3-4462-97EE-755F00D97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545" y="1242946"/>
            <a:ext cx="2859169" cy="2967137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="" xmlns:a16="http://schemas.microsoft.com/office/drawing/2014/main" id="{4F8B821F-88B0-4F38-ABFD-0B902BC03A32}"/>
              </a:ext>
            </a:extLst>
          </p:cNvPr>
          <p:cNvSpPr txBox="1">
            <a:spLocks/>
          </p:cNvSpPr>
          <p:nvPr/>
        </p:nvSpPr>
        <p:spPr bwMode="black">
          <a:xfrm>
            <a:off x="3325684" y="742751"/>
            <a:ext cx="2133600" cy="66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400" kern="0" dirty="0"/>
              <a:t>TCR-Dist</a:t>
            </a:r>
            <a:r>
              <a:rPr lang="en-US" altLang="en-US" sz="2400" kern="0" baseline="30000" dirty="0"/>
              <a:t>2</a:t>
            </a:r>
            <a:endParaRPr lang="en-US" altLang="en-US" sz="2400" kern="0" dirty="0"/>
          </a:p>
          <a:p>
            <a:pPr marL="0" indent="0">
              <a:buFontTx/>
              <a:buNone/>
            </a:pPr>
            <a:endParaRPr lang="en-US" altLang="en-US" sz="24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BF456B-0B49-488D-8BD5-7B0DDBDF18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70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C2A323-4286-4CFB-BA32-7F086B1F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E346F3-C08B-4D23-B9C4-BACE3B2F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74160"/>
            <a:ext cx="5800491" cy="3086100"/>
          </a:xfrm>
        </p:spPr>
        <p:txBody>
          <a:bodyPr/>
          <a:lstStyle/>
          <a:p>
            <a:pPr lvl="0"/>
            <a:r>
              <a:rPr lang="en-US" sz="1600" dirty="0"/>
              <a:t>Deep Learning has shined in areas of pattern recognition, achieving state-of-the-art performance in many fields.</a:t>
            </a:r>
          </a:p>
          <a:p>
            <a:pPr lvl="1"/>
            <a:r>
              <a:rPr lang="en-US" sz="1600" dirty="0"/>
              <a:t>Voice recognition/semantics</a:t>
            </a:r>
          </a:p>
          <a:p>
            <a:pPr lvl="1"/>
            <a:r>
              <a:rPr lang="en-US" sz="1600" dirty="0"/>
              <a:t>Image classification</a:t>
            </a:r>
          </a:p>
          <a:p>
            <a:pPr lvl="0"/>
            <a:r>
              <a:rPr lang="en-US" sz="1600" dirty="0"/>
              <a:t>Universal Function Approximators </a:t>
            </a:r>
          </a:p>
          <a:p>
            <a:pPr lvl="1"/>
            <a:r>
              <a:rPr lang="en-US" sz="1600" dirty="0"/>
              <a:t>Flexibility</a:t>
            </a:r>
          </a:p>
          <a:p>
            <a:pPr lvl="1"/>
            <a:r>
              <a:rPr lang="en-US" sz="1600" dirty="0"/>
              <a:t>High capacity</a:t>
            </a:r>
          </a:p>
          <a:p>
            <a:pPr lvl="1"/>
            <a:r>
              <a:rPr lang="en-US" sz="1600" dirty="0"/>
              <a:t>Domain-specific knowledge not needed (for better or for worse)</a:t>
            </a:r>
          </a:p>
          <a:p>
            <a:pPr lvl="0"/>
            <a:r>
              <a:rPr lang="en-US" sz="1600" dirty="0"/>
              <a:t>Active area of research in ML/AI community</a:t>
            </a:r>
          </a:p>
          <a:p>
            <a:pPr lvl="1"/>
            <a:r>
              <a:rPr lang="en-US" sz="1600" dirty="0"/>
              <a:t>Ideas are spread quickly and adopted easily</a:t>
            </a:r>
          </a:p>
          <a:p>
            <a:pPr lvl="0"/>
            <a:r>
              <a:rPr lang="en-US" sz="1600" dirty="0"/>
              <a:t>Novelty</a:t>
            </a:r>
          </a:p>
          <a:p>
            <a:pPr lvl="1"/>
            <a:r>
              <a:rPr lang="en-US" sz="1600" dirty="0"/>
              <a:t>Open space for innovation</a:t>
            </a:r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63742A-0E64-4D01-B6F6-4D76B93CD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43" y="2876550"/>
            <a:ext cx="3103785" cy="174587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C22EFBA-1395-44EB-882C-65198DF74A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r="13180"/>
          <a:stretch/>
        </p:blipFill>
        <p:spPr>
          <a:xfrm>
            <a:off x="6172200" y="839829"/>
            <a:ext cx="2699927" cy="190282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A53BF3-152A-49CD-A610-5DF35126DE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D8C3D-555D-401C-B02F-14C95D2D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571500"/>
            <a:ext cx="7772400" cy="857250"/>
          </a:xfrm>
        </p:spPr>
        <p:txBody>
          <a:bodyPr/>
          <a:lstStyle/>
          <a:p>
            <a:r>
              <a:rPr lang="en-US" sz="2800" dirty="0"/>
              <a:t>CNN’s for Biological Sequence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F7EB87-580F-4E5A-97EC-5C23CD37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One can convolve across sequences to learn features/motifs that can be used to infer something about the sequence.</a:t>
            </a:r>
          </a:p>
          <a:p>
            <a:pPr lvl="0"/>
            <a:r>
              <a:rPr lang="en-US" sz="1600" dirty="0" err="1"/>
              <a:t>DeepBind</a:t>
            </a:r>
            <a:r>
              <a:rPr lang="en-US" sz="1600" dirty="0"/>
              <a:t> – learning specificities of DNA/RNA-binding proteins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67A2E73-D716-4065-9F31-E8875EAB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88416"/>
            <a:ext cx="6509194" cy="2123195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DD69420-BAFF-4232-AF86-9282A1F22472}"/>
              </a:ext>
            </a:extLst>
          </p:cNvPr>
          <p:cNvSpPr/>
          <p:nvPr/>
        </p:nvSpPr>
        <p:spPr>
          <a:xfrm>
            <a:off x="3641621" y="4589502"/>
            <a:ext cx="55023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Alipanahi</a:t>
            </a:r>
            <a:r>
              <a:rPr lang="en-US" sz="1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B., Delong, A., </a:t>
            </a:r>
            <a:r>
              <a:rPr lang="en-US" sz="1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Weirauch</a:t>
            </a:r>
            <a:r>
              <a:rPr lang="en-US" sz="1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M. T., &amp; Frey, B. J. (2015). Predicting the sequence specificities of DNA-and RNA-binding proteins by deep learning. </a:t>
            </a:r>
            <a:r>
              <a:rPr lang="en-US" sz="10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Nature biotechnology</a:t>
            </a:r>
            <a:r>
              <a:rPr lang="en-US" sz="1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33</a:t>
            </a:r>
            <a:r>
              <a:rPr lang="en-US" sz="1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(8), 831.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AB26EF-4422-45C6-BC0B-9BFC7469EF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5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772400" cy="857250"/>
          </a:xfrm>
        </p:spPr>
        <p:txBody>
          <a:bodyPr/>
          <a:lstStyle/>
          <a:p>
            <a:r>
              <a:rPr lang="en-US" dirty="0" smtClean="0"/>
              <a:t>Unmet Needs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Cancer </a:t>
            </a:r>
            <a:r>
              <a:rPr lang="en-US" dirty="0"/>
              <a:t>Immunology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238250"/>
            <a:ext cx="7772400" cy="3086100"/>
          </a:xfrm>
        </p:spPr>
        <p:txBody>
          <a:bodyPr/>
          <a:lstStyle/>
          <a:p>
            <a:r>
              <a:rPr lang="en-US" sz="2200" b="1" dirty="0"/>
              <a:t>Determine antigen-specificity of TCR’s</a:t>
            </a:r>
          </a:p>
          <a:p>
            <a:pPr lvl="1"/>
            <a:r>
              <a:rPr lang="en-US" sz="2200" dirty="0"/>
              <a:t>i.e. given a TCR in the tumor, what is it recognizing?</a:t>
            </a:r>
          </a:p>
          <a:p>
            <a:r>
              <a:rPr lang="en-US" sz="2200" b="1" dirty="0"/>
              <a:t>Repertoire-to-Repertoire Comparison</a:t>
            </a:r>
          </a:p>
          <a:p>
            <a:pPr lvl="1"/>
            <a:r>
              <a:rPr lang="en-US" sz="2200" dirty="0"/>
              <a:t>i.e. given TCR-seq from multiple metastatic lesions in a patient, how do these repertoires compare to each other?</a:t>
            </a:r>
          </a:p>
          <a:p>
            <a:r>
              <a:rPr lang="en-US" sz="2200" b="1" dirty="0"/>
              <a:t>Learning structural signatures buried in T-Cell ‘Noise’</a:t>
            </a:r>
          </a:p>
          <a:p>
            <a:pPr lvl="1"/>
            <a:r>
              <a:rPr lang="en-US" sz="2200" dirty="0"/>
              <a:t>i.e. given TCR-seq from patients receiving different immunotherapies or having different responses, is there a predictive structural signature?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F5BF9B-0747-492E-957F-B1FD3B9B3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9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8A6FA5-FC2B-467B-A049-684B0CC4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DeepTCR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28A527-4CD5-4B48-87F6-75BB303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28700"/>
            <a:ext cx="7772400" cy="3086100"/>
          </a:xfrm>
        </p:spPr>
        <p:txBody>
          <a:bodyPr/>
          <a:lstStyle/>
          <a:p>
            <a:r>
              <a:rPr lang="en-US" sz="2400" dirty="0"/>
              <a:t>Unsupervised and Supervised Deep Learning Methods to Parse </a:t>
            </a:r>
            <a:r>
              <a:rPr lang="en-US" sz="2400" dirty="0" err="1"/>
              <a:t>TCRSeq</a:t>
            </a:r>
            <a:r>
              <a:rPr lang="en-US" sz="2400" dirty="0"/>
              <a:t> </a:t>
            </a:r>
          </a:p>
          <a:p>
            <a:r>
              <a:rPr lang="en-US" sz="2400" dirty="0"/>
              <a:t>Unsupervised Approach:</a:t>
            </a:r>
          </a:p>
          <a:p>
            <a:pPr lvl="1"/>
            <a:r>
              <a:rPr lang="en-US" sz="2400" dirty="0"/>
              <a:t>Uncovering structure in data when labels are not provided</a:t>
            </a:r>
          </a:p>
          <a:p>
            <a:r>
              <a:rPr lang="en-US" sz="2400" dirty="0" smtClean="0"/>
              <a:t>Supervised </a:t>
            </a:r>
            <a:r>
              <a:rPr lang="en-US" sz="2400" dirty="0"/>
              <a:t>Methods:</a:t>
            </a:r>
          </a:p>
          <a:p>
            <a:pPr lvl="1"/>
            <a:r>
              <a:rPr lang="en-US" sz="2400" dirty="0"/>
              <a:t>Using labeled data to guide training process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6CE0BC-48D2-4479-9474-0EFA66DB2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2038350"/>
            <a:ext cx="7772400" cy="857250"/>
          </a:xfrm>
        </p:spPr>
        <p:txBody>
          <a:bodyPr/>
          <a:lstStyle/>
          <a:p>
            <a:pPr algn="ctr"/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6CE0BC-48D2-4479-9474-0EFA66DB2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72456-0C49-4B68-9C69-6C3BCEE3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Autoencoder (VAE)</a:t>
            </a:r>
          </a:p>
        </p:txBody>
      </p:sp>
      <p:pic>
        <p:nvPicPr>
          <p:cNvPr id="7" name="Picture 4" descr="Image result for autoencoder">
            <a:extLst>
              <a:ext uri="{FF2B5EF4-FFF2-40B4-BE49-F238E27FC236}">
                <a16:creationId xmlns="" xmlns:a16="http://schemas.microsoft.com/office/drawing/2014/main" id="{611B6761-BEAB-41E9-88CB-A43E154DC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85950"/>
            <a:ext cx="3505200" cy="199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362A995-11CF-47EB-BD72-6C322BD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62232"/>
            <a:ext cx="5591175" cy="3086100"/>
          </a:xfrm>
        </p:spPr>
        <p:txBody>
          <a:bodyPr/>
          <a:lstStyle/>
          <a:p>
            <a:r>
              <a:rPr lang="en-US" sz="1800" b="1" dirty="0" err="1"/>
              <a:t>Autoencoder</a:t>
            </a:r>
            <a:endParaRPr lang="en-US" sz="1800" b="1" dirty="0"/>
          </a:p>
          <a:p>
            <a:pPr lvl="1"/>
            <a:r>
              <a:rPr lang="en-US" sz="1800" dirty="0"/>
              <a:t>Dimensionality reduction technique.</a:t>
            </a:r>
          </a:p>
          <a:p>
            <a:pPr lvl="1"/>
            <a:r>
              <a:rPr lang="en-US" sz="1800" dirty="0"/>
              <a:t>Popular choice for learning latent representations of image data.</a:t>
            </a:r>
          </a:p>
          <a:p>
            <a:pPr lvl="1"/>
            <a:r>
              <a:rPr lang="en-US" sz="1800" dirty="0"/>
              <a:t> Objective Function: Reconstruction of the input data</a:t>
            </a:r>
          </a:p>
          <a:p>
            <a:r>
              <a:rPr lang="en-US" sz="1800" b="1" dirty="0" err="1"/>
              <a:t>Variational</a:t>
            </a:r>
            <a:r>
              <a:rPr lang="en-US" sz="1800" b="1" dirty="0"/>
              <a:t> </a:t>
            </a:r>
            <a:r>
              <a:rPr lang="en-US" sz="1800" b="1" dirty="0" err="1"/>
              <a:t>Autoencoder</a:t>
            </a:r>
            <a:endParaRPr lang="en-US" sz="1800" b="1" dirty="0"/>
          </a:p>
          <a:p>
            <a:pPr lvl="1"/>
            <a:r>
              <a:rPr lang="en-US" sz="1800" dirty="0"/>
              <a:t>Secondary Objective Function: </a:t>
            </a:r>
          </a:p>
          <a:p>
            <a:pPr lvl="2"/>
            <a:r>
              <a:rPr lang="en-US" sz="1800" dirty="0"/>
              <a:t>Min(KL(N(μ(X),σ(X)) || N(O,I))</a:t>
            </a:r>
          </a:p>
          <a:p>
            <a:pPr lvl="2"/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19E09B-BDDF-421C-8B01-BD10091B14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52046"/>
          <a:stretch/>
        </p:blipFill>
        <p:spPr>
          <a:xfrm>
            <a:off x="7702862" y="617475"/>
            <a:ext cx="1364938" cy="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1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JHM_Whi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JHM_White_HD</Template>
  <TotalTime>11803</TotalTime>
  <Words>1137</Words>
  <Application>Microsoft Macintosh PowerPoint</Application>
  <PresentationFormat>On-screen Show (16:9)</PresentationFormat>
  <Paragraphs>130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JHM_White</vt:lpstr>
      <vt:lpstr>DeepTCR: A Deep Learning Framework For Revealing Structural Concepts within TCR Repertoire</vt:lpstr>
      <vt:lpstr>T-Cell Receptor Sequencing</vt:lpstr>
      <vt:lpstr>Current Structural Approaches</vt:lpstr>
      <vt:lpstr>Deep Learning </vt:lpstr>
      <vt:lpstr>CNN’s for Biological Sequence Analysis</vt:lpstr>
      <vt:lpstr>Unmet Needs in  Cancer Immunology</vt:lpstr>
      <vt:lpstr>DeepTCR</vt:lpstr>
      <vt:lpstr>Unsupervised Learning</vt:lpstr>
      <vt:lpstr>Variational Autoencoder (VAE)</vt:lpstr>
      <vt:lpstr>TCR VAE</vt:lpstr>
      <vt:lpstr>Sequence Clustering</vt:lpstr>
      <vt:lpstr>Repertoire Clustering</vt:lpstr>
      <vt:lpstr>Repertoire Clustering</vt:lpstr>
      <vt:lpstr>Supervised Learning</vt:lpstr>
      <vt:lpstr>Supervised Sequence Classification</vt:lpstr>
      <vt:lpstr>Sequence Classification</vt:lpstr>
      <vt:lpstr>α v β in antigen-specificity</vt:lpstr>
      <vt:lpstr>Supervised Repertoire Classification</vt:lpstr>
      <vt:lpstr>Tx Effects on TIL Repertoire</vt:lpstr>
      <vt:lpstr>TCR Repertoire Changes  Associated with Tumor Progression</vt:lpstr>
      <vt:lpstr>DeepTCR…</vt:lpstr>
      <vt:lpstr>How can you use DeepTCR?</vt:lpstr>
    </vt:vector>
  </TitlesOfParts>
  <Company>뿿젠뿿잀١胐Ȱ珬뿿��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of the Immune Synapse</dc:title>
  <dc:creator>John</dc:creator>
  <cp:lastModifiedBy>John-William Sidhom</cp:lastModifiedBy>
  <cp:revision>187</cp:revision>
  <dcterms:created xsi:type="dcterms:W3CDTF">2018-09-25T14:53:33Z</dcterms:created>
  <dcterms:modified xsi:type="dcterms:W3CDTF">2019-04-02T14:46:48Z</dcterms:modified>
</cp:coreProperties>
</file>