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2.xml" ContentType="application/vnd.openxmlformats-officedocument.presentationml.tags+xml"/>
  <Override PartName="/ppt/notesSlides/notesSlide7.xml" ContentType="application/vnd.openxmlformats-officedocument.presentationml.notesSlide+xml"/>
  <Override PartName="/ppt/tags/tag3.xml" ContentType="application/vnd.openxmlformats-officedocument.presentationml.tags+xml"/>
  <Override PartName="/ppt/notesSlides/notesSlide8.xml" ContentType="application/vnd.openxmlformats-officedocument.presentationml.notesSlide+xml"/>
  <Override PartName="/ppt/tags/tag4.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5.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erverZoom="100000" strictFirstAndLastChars="0" saveSubsetFonts="1">
  <p:sldMasterIdLst>
    <p:sldMasterId id="2147483672" r:id="rId1"/>
  </p:sldMasterIdLst>
  <p:notesMasterIdLst>
    <p:notesMasterId r:id="rId40"/>
  </p:notesMasterIdLst>
  <p:sldIdLst>
    <p:sldId id="256" r:id="rId2"/>
    <p:sldId id="257" r:id="rId3"/>
    <p:sldId id="296" r:id="rId4"/>
    <p:sldId id="319" r:id="rId5"/>
    <p:sldId id="309" r:id="rId6"/>
    <p:sldId id="297" r:id="rId7"/>
    <p:sldId id="307" r:id="rId8"/>
    <p:sldId id="259" r:id="rId9"/>
    <p:sldId id="263" r:id="rId10"/>
    <p:sldId id="320" r:id="rId11"/>
    <p:sldId id="310" r:id="rId12"/>
    <p:sldId id="321" r:id="rId13"/>
    <p:sldId id="322" r:id="rId14"/>
    <p:sldId id="323" r:id="rId15"/>
    <p:sldId id="324" r:id="rId16"/>
    <p:sldId id="325" r:id="rId17"/>
    <p:sldId id="269" r:id="rId18"/>
    <p:sldId id="326" r:id="rId19"/>
    <p:sldId id="260" r:id="rId20"/>
    <p:sldId id="304" r:id="rId21"/>
    <p:sldId id="311" r:id="rId22"/>
    <p:sldId id="300" r:id="rId23"/>
    <p:sldId id="305" r:id="rId24"/>
    <p:sldId id="327" r:id="rId25"/>
    <p:sldId id="328" r:id="rId26"/>
    <p:sldId id="294" r:id="rId27"/>
    <p:sldId id="264" r:id="rId28"/>
    <p:sldId id="262" r:id="rId29"/>
    <p:sldId id="331" r:id="rId30"/>
    <p:sldId id="332" r:id="rId31"/>
    <p:sldId id="278" r:id="rId32"/>
    <p:sldId id="301" r:id="rId33"/>
    <p:sldId id="333" r:id="rId34"/>
    <p:sldId id="334" r:id="rId35"/>
    <p:sldId id="335" r:id="rId36"/>
    <p:sldId id="329" r:id="rId37"/>
    <p:sldId id="336" r:id="rId38"/>
    <p:sldId id="330" r:id="rId39"/>
  </p:sldIdLst>
  <p:sldSz cx="13004800" cy="9753600"/>
  <p:notesSz cx="6858000" cy="9144000"/>
  <p:defaultTextStyle>
    <a:defPPr>
      <a:defRPr lang="en-US"/>
    </a:defPPr>
    <a:lvl1pPr algn="ctr" defTabSz="584200" rtl="0" fontAlgn="base" hangingPunct="0">
      <a:spcBef>
        <a:spcPct val="0"/>
      </a:spcBef>
      <a:spcAft>
        <a:spcPct val="0"/>
      </a:spcAft>
      <a:defRPr sz="3600" kern="1200">
        <a:solidFill>
          <a:srgbClr val="000000"/>
        </a:solidFill>
        <a:latin typeface="Helvetica Light" charset="0"/>
        <a:ea typeface="MS PGothic" pitchFamily="34" charset="-128"/>
        <a:cs typeface="+mn-cs"/>
        <a:sym typeface="Helvetica Light" charset="0"/>
      </a:defRPr>
    </a:lvl1pPr>
    <a:lvl2pPr marL="342900" indent="114300" algn="ctr" defTabSz="584200" rtl="0" fontAlgn="base" hangingPunct="0">
      <a:spcBef>
        <a:spcPct val="0"/>
      </a:spcBef>
      <a:spcAft>
        <a:spcPct val="0"/>
      </a:spcAft>
      <a:defRPr sz="3600" kern="1200">
        <a:solidFill>
          <a:srgbClr val="000000"/>
        </a:solidFill>
        <a:latin typeface="Helvetica Light" charset="0"/>
        <a:ea typeface="MS PGothic" pitchFamily="34" charset="-128"/>
        <a:cs typeface="+mn-cs"/>
        <a:sym typeface="Helvetica Light" charset="0"/>
      </a:defRPr>
    </a:lvl2pPr>
    <a:lvl3pPr marL="685800" indent="228600" algn="ctr" defTabSz="584200" rtl="0" fontAlgn="base" hangingPunct="0">
      <a:spcBef>
        <a:spcPct val="0"/>
      </a:spcBef>
      <a:spcAft>
        <a:spcPct val="0"/>
      </a:spcAft>
      <a:defRPr sz="3600" kern="1200">
        <a:solidFill>
          <a:srgbClr val="000000"/>
        </a:solidFill>
        <a:latin typeface="Helvetica Light" charset="0"/>
        <a:ea typeface="MS PGothic" pitchFamily="34" charset="-128"/>
        <a:cs typeface="+mn-cs"/>
        <a:sym typeface="Helvetica Light" charset="0"/>
      </a:defRPr>
    </a:lvl3pPr>
    <a:lvl4pPr marL="1028700" indent="342900" algn="ctr" defTabSz="584200" rtl="0" fontAlgn="base" hangingPunct="0">
      <a:spcBef>
        <a:spcPct val="0"/>
      </a:spcBef>
      <a:spcAft>
        <a:spcPct val="0"/>
      </a:spcAft>
      <a:defRPr sz="3600" kern="1200">
        <a:solidFill>
          <a:srgbClr val="000000"/>
        </a:solidFill>
        <a:latin typeface="Helvetica Light" charset="0"/>
        <a:ea typeface="MS PGothic" pitchFamily="34" charset="-128"/>
        <a:cs typeface="+mn-cs"/>
        <a:sym typeface="Helvetica Light" charset="0"/>
      </a:defRPr>
    </a:lvl4pPr>
    <a:lvl5pPr marL="1371600" indent="457200" algn="ctr" defTabSz="584200" rtl="0" fontAlgn="base" hangingPunct="0">
      <a:spcBef>
        <a:spcPct val="0"/>
      </a:spcBef>
      <a:spcAft>
        <a:spcPct val="0"/>
      </a:spcAft>
      <a:defRPr sz="3600" kern="1200">
        <a:solidFill>
          <a:srgbClr val="000000"/>
        </a:solidFill>
        <a:latin typeface="Helvetica Light" charset="0"/>
        <a:ea typeface="MS PGothic" pitchFamily="34" charset="-128"/>
        <a:cs typeface="+mn-cs"/>
        <a:sym typeface="Helvetica Light" charset="0"/>
      </a:defRPr>
    </a:lvl5pPr>
    <a:lvl6pPr marL="2286000" algn="l" defTabSz="914400" rtl="0" eaLnBrk="1" latinLnBrk="0" hangingPunct="1">
      <a:defRPr sz="3600" kern="1200">
        <a:solidFill>
          <a:srgbClr val="000000"/>
        </a:solidFill>
        <a:latin typeface="Helvetica Light" charset="0"/>
        <a:ea typeface="MS PGothic" pitchFamily="34" charset="-128"/>
        <a:cs typeface="+mn-cs"/>
        <a:sym typeface="Helvetica Light" charset="0"/>
      </a:defRPr>
    </a:lvl6pPr>
    <a:lvl7pPr marL="2743200" algn="l" defTabSz="914400" rtl="0" eaLnBrk="1" latinLnBrk="0" hangingPunct="1">
      <a:defRPr sz="3600" kern="1200">
        <a:solidFill>
          <a:srgbClr val="000000"/>
        </a:solidFill>
        <a:latin typeface="Helvetica Light" charset="0"/>
        <a:ea typeface="MS PGothic" pitchFamily="34" charset="-128"/>
        <a:cs typeface="+mn-cs"/>
        <a:sym typeface="Helvetica Light" charset="0"/>
      </a:defRPr>
    </a:lvl7pPr>
    <a:lvl8pPr marL="3200400" algn="l" defTabSz="914400" rtl="0" eaLnBrk="1" latinLnBrk="0" hangingPunct="1">
      <a:defRPr sz="3600" kern="1200">
        <a:solidFill>
          <a:srgbClr val="000000"/>
        </a:solidFill>
        <a:latin typeface="Helvetica Light" charset="0"/>
        <a:ea typeface="MS PGothic" pitchFamily="34" charset="-128"/>
        <a:cs typeface="+mn-cs"/>
        <a:sym typeface="Helvetica Light" charset="0"/>
      </a:defRPr>
    </a:lvl8pPr>
    <a:lvl9pPr marL="3657600" algn="l" defTabSz="914400" rtl="0" eaLnBrk="1" latinLnBrk="0" hangingPunct="1">
      <a:defRPr sz="3600" kern="1200">
        <a:solidFill>
          <a:srgbClr val="000000"/>
        </a:solidFill>
        <a:latin typeface="Helvetica Light" charset="0"/>
        <a:ea typeface="MS PGothic" pitchFamily="34" charset="-128"/>
        <a:cs typeface="+mn-cs"/>
        <a:sym typeface="Helvetica Light" charset="0"/>
      </a:defRPr>
    </a:lvl9pPr>
  </p:defaultTextStyle>
  <p:extLst>
    <p:ext uri="{EFAFB233-063F-42B5-8137-9DF3F51BA10A}">
      <p15:sldGuideLst xmlns:p15="http://schemas.microsoft.com/office/powerpoint/2012/main">
        <p15:guide id="1" orient="horz" pos="3072">
          <p15:clr>
            <a:srgbClr val="A4A3A4"/>
          </p15:clr>
        </p15:guide>
        <p15:guide id="2" pos="409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488" autoAdjust="0"/>
    <p:restoredTop sz="88975" autoAdjust="0"/>
  </p:normalViewPr>
  <p:slideViewPr>
    <p:cSldViewPr>
      <p:cViewPr varScale="1">
        <p:scale>
          <a:sx n="77" d="100"/>
          <a:sy n="77" d="100"/>
        </p:scale>
        <p:origin x="2008" y="184"/>
      </p:cViewPr>
      <p:guideLst>
        <p:guide orient="horz" pos="3072"/>
        <p:guide pos="4096"/>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5298" name="Rectangle 1"/>
          <p:cNvSpPr>
            <a:spLocks noGrp="1" noRot="1" noChangeAspect="1"/>
          </p:cNvSpPr>
          <p:nvPr>
            <p:ph type="sldImg" idx="2"/>
          </p:nvPr>
        </p:nvSpPr>
        <p:spPr bwMode="auto">
          <a:xfrm>
            <a:off x="1143000" y="685800"/>
            <a:ext cx="4572000" cy="3429000"/>
          </a:xfrm>
          <a:prstGeom prst="rect">
            <a:avLst/>
          </a:prstGeom>
          <a:noFill/>
          <a:ln w="12700" cap="rnd">
            <a:noFill/>
            <a:round/>
            <a:headEnd/>
            <a:tailEnd/>
          </a:ln>
        </p:spPr>
      </p:sp>
      <p:sp>
        <p:nvSpPr>
          <p:cNvPr id="3074" name="Rectangle 2"/>
          <p:cNvSpPr>
            <a:spLocks noGrp="1"/>
          </p:cNvSpPr>
          <p:nvPr>
            <p:ph type="body" sz="quarter" idx="3"/>
          </p:nvPr>
        </p:nvSpPr>
        <p:spPr bwMode="auto">
          <a:xfrm>
            <a:off x="914400" y="4343400"/>
            <a:ext cx="5029200" cy="4114800"/>
          </a:xfrm>
          <a:prstGeom prst="rect">
            <a:avLst/>
          </a:prstGeom>
          <a:noFill/>
          <a:ln w="12700" cap="rnd" cmpd="sng">
            <a:noFill/>
            <a:prstDash val="solid"/>
            <a:round/>
            <a:headEnd type="none" w="med" len="med"/>
            <a:tailEnd type="none" w="med" len="med"/>
          </a:ln>
          <a:effectLst/>
        </p:spPr>
        <p:txBody>
          <a:bodyPr vert="horz" wrap="square" lIns="91440" tIns="45720" rIns="91440" bIns="45720" numCol="1" anchor="t" anchorCtr="0" compatLnSpc="1">
            <a:prstTxWarp prst="textNoShape">
              <a:avLst/>
            </a:prstTxWarp>
          </a:bodyPr>
          <a:lstStyle/>
          <a:p>
            <a:pPr lvl="0"/>
            <a:r>
              <a:rPr lang="en-US" noProof="0">
                <a:sym typeface="Noteworthy Bold" charset="0"/>
              </a:rPr>
              <a:t>Click to edit Master text styles</a:t>
            </a:r>
          </a:p>
          <a:p>
            <a:pPr lvl="1"/>
            <a:r>
              <a:rPr lang="en-US" noProof="0">
                <a:sym typeface="Noteworthy Bold" charset="0"/>
              </a:rPr>
              <a:t>Second level</a:t>
            </a:r>
          </a:p>
          <a:p>
            <a:pPr lvl="2"/>
            <a:r>
              <a:rPr lang="en-US" noProof="0">
                <a:sym typeface="Noteworthy Bold" charset="0"/>
              </a:rPr>
              <a:t>Third level</a:t>
            </a:r>
          </a:p>
          <a:p>
            <a:pPr lvl="3"/>
            <a:r>
              <a:rPr lang="en-US" noProof="0">
                <a:sym typeface="Noteworthy Bold" charset="0"/>
              </a:rPr>
              <a:t>Fourth level</a:t>
            </a:r>
          </a:p>
          <a:p>
            <a:pPr lvl="4"/>
            <a:r>
              <a:rPr lang="en-US" noProof="0">
                <a:sym typeface="Noteworthy Bold" charset="0"/>
              </a:rPr>
              <a:t>Fifth level</a:t>
            </a:r>
          </a:p>
        </p:txBody>
      </p:sp>
    </p:spTree>
    <p:extLst>
      <p:ext uri="{BB962C8B-B14F-4D97-AF65-F5344CB8AC3E}">
        <p14:creationId xmlns:p14="http://schemas.microsoft.com/office/powerpoint/2010/main" val="3843188565"/>
      </p:ext>
    </p:extLst>
  </p:cSld>
  <p:clrMap bg1="lt1" tx1="dk1" bg2="lt2" tx2="dk2" accent1="accent1" accent2="accent2" accent3="accent3" accent4="accent4" accent5="accent5" accent6="accent6" hlink="hlink" folHlink="folHlink"/>
  <p:notesStyle>
    <a:lvl1pPr algn="l" defTabSz="457200" rtl="0" eaLnBrk="0" fontAlgn="base" hangingPunct="0">
      <a:lnSpc>
        <a:spcPts val="3500"/>
      </a:lnSpc>
      <a:spcBef>
        <a:spcPct val="0"/>
      </a:spcBef>
      <a:spcAft>
        <a:spcPct val="0"/>
      </a:spcAft>
      <a:defRPr sz="2400" kern="1200">
        <a:solidFill>
          <a:srgbClr val="572E2D"/>
        </a:solidFill>
        <a:latin typeface="Noteworthy Bold" charset="0"/>
        <a:ea typeface="MS PGothic" pitchFamily="34" charset="-128"/>
        <a:cs typeface="Noteworthy Bold" charset="0"/>
        <a:sym typeface="Noteworthy Bold" charset="0"/>
      </a:defRPr>
    </a:lvl1pPr>
    <a:lvl2pPr marL="342900" algn="l" defTabSz="457200" rtl="0" eaLnBrk="0" fontAlgn="base" hangingPunct="0">
      <a:lnSpc>
        <a:spcPts val="3500"/>
      </a:lnSpc>
      <a:spcBef>
        <a:spcPct val="0"/>
      </a:spcBef>
      <a:spcAft>
        <a:spcPct val="0"/>
      </a:spcAft>
      <a:defRPr sz="2400" kern="1200">
        <a:solidFill>
          <a:srgbClr val="572E2D"/>
        </a:solidFill>
        <a:latin typeface="Noteworthy Bold" charset="0"/>
        <a:ea typeface="Noteworthy Bold" charset="0"/>
        <a:cs typeface="Noteworthy Bold" charset="0"/>
        <a:sym typeface="Noteworthy Bold" charset="0"/>
      </a:defRPr>
    </a:lvl2pPr>
    <a:lvl3pPr marL="685800" algn="l" defTabSz="457200" rtl="0" eaLnBrk="0" fontAlgn="base" hangingPunct="0">
      <a:lnSpc>
        <a:spcPts val="3500"/>
      </a:lnSpc>
      <a:spcBef>
        <a:spcPct val="0"/>
      </a:spcBef>
      <a:spcAft>
        <a:spcPct val="0"/>
      </a:spcAft>
      <a:defRPr sz="2400" kern="1200">
        <a:solidFill>
          <a:srgbClr val="572E2D"/>
        </a:solidFill>
        <a:latin typeface="Noteworthy Bold" charset="0"/>
        <a:ea typeface="Noteworthy Bold" charset="0"/>
        <a:cs typeface="Noteworthy Bold" charset="0"/>
        <a:sym typeface="Noteworthy Bold" charset="0"/>
      </a:defRPr>
    </a:lvl3pPr>
    <a:lvl4pPr marL="1028700" algn="l" defTabSz="457200" rtl="0" eaLnBrk="0" fontAlgn="base" hangingPunct="0">
      <a:lnSpc>
        <a:spcPts val="3500"/>
      </a:lnSpc>
      <a:spcBef>
        <a:spcPct val="0"/>
      </a:spcBef>
      <a:spcAft>
        <a:spcPct val="0"/>
      </a:spcAft>
      <a:defRPr sz="2400" kern="1200">
        <a:solidFill>
          <a:srgbClr val="572E2D"/>
        </a:solidFill>
        <a:latin typeface="Noteworthy Bold" charset="0"/>
        <a:ea typeface="Noteworthy Bold" charset="0"/>
        <a:cs typeface="Noteworthy Bold" charset="0"/>
        <a:sym typeface="Noteworthy Bold" charset="0"/>
      </a:defRPr>
    </a:lvl4pPr>
    <a:lvl5pPr marL="1371600" algn="l" defTabSz="457200" rtl="0" eaLnBrk="0" fontAlgn="base" hangingPunct="0">
      <a:lnSpc>
        <a:spcPts val="3500"/>
      </a:lnSpc>
      <a:spcBef>
        <a:spcPct val="0"/>
      </a:spcBef>
      <a:spcAft>
        <a:spcPct val="0"/>
      </a:spcAft>
      <a:defRPr sz="2400" kern="1200">
        <a:solidFill>
          <a:srgbClr val="572E2D"/>
        </a:solidFill>
        <a:latin typeface="Noteworthy Bold" charset="0"/>
        <a:ea typeface="Noteworthy Bold" charset="0"/>
        <a:cs typeface="Noteworthy Bold" charset="0"/>
        <a:sym typeface="Noteworthy Bold"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p:sp>
      <p:sp>
        <p:nvSpPr>
          <p:cNvPr id="3" name="Notes Placeholder 2"/>
          <p:cNvSpPr>
            <a:spLocks noGrp="1"/>
          </p:cNvSpPr>
          <p:nvPr>
            <p:ph type="body" idx="1"/>
          </p:nvPr>
        </p:nvSpPr>
        <p:spPr/>
        <p:txBody>
          <a:bodyPr>
            <a:normAutofit fontScale="92500"/>
          </a:bodyPr>
          <a:lstStyle/>
          <a:p>
            <a:pPr>
              <a:defRPr/>
            </a:pPr>
            <a:r>
              <a:rPr lang="en-US" dirty="0"/>
              <a:t>As a social venture,</a:t>
            </a:r>
          </a:p>
          <a:p>
            <a:pPr>
              <a:defRPr/>
            </a:pPr>
            <a:r>
              <a:rPr lang="en-US" dirty="0"/>
              <a:t>Rather than profits, our success will primarily be measured in terms of the social good we provide to </a:t>
            </a:r>
            <a:r>
              <a:rPr lang="en-US" dirty="0" err="1"/>
              <a:t>familes</a:t>
            </a:r>
            <a:r>
              <a:rPr lang="en-US" dirty="0"/>
              <a:t> in developing </a:t>
            </a:r>
            <a:r>
              <a:rPr lang="en-US" dirty="0" err="1"/>
              <a:t>coutnries</a:t>
            </a:r>
            <a:r>
              <a:rPr lang="en-US" dirty="0"/>
              <a:t>, by saving women’s lives.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p:sp>
      <p:sp>
        <p:nvSpPr>
          <p:cNvPr id="65539" name="Notes Placeholder 2"/>
          <p:cNvSpPr>
            <a:spLocks noGrp="1"/>
          </p:cNvSpPr>
          <p:nvPr>
            <p:ph type="body" idx="1"/>
          </p:nvPr>
        </p:nvSpPr>
        <p:spPr>
          <a:noFill/>
          <a:ln w="9525"/>
        </p:spPr>
        <p:txBody>
          <a:bodyPr/>
          <a:lstStyle/>
          <a:p>
            <a:pPr lvl="1"/>
            <a:r>
              <a:rPr lang="en-US">
                <a:ea typeface="MS PGothic" pitchFamily="34" charset="-128"/>
              </a:rPr>
              <a:t>Injection molded custom components</a:t>
            </a:r>
          </a:p>
          <a:p>
            <a:pPr lvl="1"/>
            <a:r>
              <a:rPr lang="en-US">
                <a:ea typeface="MS PGothic" pitchFamily="34" charset="-128"/>
              </a:rPr>
              <a:t>Standard brass fittings</a:t>
            </a:r>
          </a:p>
          <a:p>
            <a:pPr lvl="1"/>
            <a:r>
              <a:rPr lang="en-US">
                <a:ea typeface="MS PGothic" pitchFamily="34" charset="-128"/>
              </a:rPr>
              <a:t>Conservative cost of manufacturing $33</a:t>
            </a:r>
          </a:p>
          <a:p>
            <a:r>
              <a:rPr lang="en-US"/>
              <a:t>3 step process for HLD, decon, clean, sterilize or chlorine </a:t>
            </a:r>
          </a:p>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p:sp>
      <p:sp>
        <p:nvSpPr>
          <p:cNvPr id="66563" name="Notes Placeholder 2"/>
          <p:cNvSpPr>
            <a:spLocks noGrp="1"/>
          </p:cNvSpPr>
          <p:nvPr>
            <p:ph type="body" idx="1"/>
          </p:nvPr>
        </p:nvSpPr>
        <p:spPr>
          <a:noFill/>
          <a:ln w="9525"/>
        </p:spPr>
        <p:txBody>
          <a:bodyPr/>
          <a:lstStyle/>
          <a:p>
            <a:r>
              <a:rPr lang="en-US"/>
              <a:t>- Quantify cooler &amp; faster</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p:sp>
      <p:sp>
        <p:nvSpPr>
          <p:cNvPr id="67587" name="Notes Placeholder 2"/>
          <p:cNvSpPr>
            <a:spLocks noGrp="1"/>
          </p:cNvSpPr>
          <p:nvPr>
            <p:ph type="body" idx="1"/>
          </p:nvPr>
        </p:nvSpPr>
        <p:spPr>
          <a:noFill/>
          <a:ln w="9525"/>
        </p:spPr>
        <p:txBody>
          <a:bodyPr/>
          <a:lstStyle/>
          <a:p>
            <a:pPr eaLnBrk="1"/>
            <a:r>
              <a:rPr lang="en-US"/>
              <a:t>Estimated on number of primary health centers (PHC), assuming selling volume of 3 Cryopops every 3 years</a:t>
            </a:r>
          </a:p>
          <a:p>
            <a:pPr eaLnBrk="1"/>
            <a:r>
              <a:rPr lang="en-US"/>
              <a:t>- Total of over 20 million</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p:sp>
      <p:sp>
        <p:nvSpPr>
          <p:cNvPr id="69635" name="Notes Placeholder 2"/>
          <p:cNvSpPr>
            <a:spLocks noGrp="1"/>
          </p:cNvSpPr>
          <p:nvPr>
            <p:ph type="body" idx="1"/>
          </p:nvPr>
        </p:nvSpPr>
        <p:spPr>
          <a:noFill/>
          <a:ln w="9525"/>
        </p:spPr>
        <p:txBody>
          <a:bodyPr/>
          <a:lstStyle/>
          <a:p>
            <a:r>
              <a:rPr lang="en-US"/>
              <a:t>-3+ weeks in rural india and nepal, gathering user needs</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p:sp>
      <p:sp>
        <p:nvSpPr>
          <p:cNvPr id="72707" name="Notes Placeholder 2"/>
          <p:cNvSpPr>
            <a:spLocks noGrp="1"/>
          </p:cNvSpPr>
          <p:nvPr>
            <p:ph type="body" idx="1"/>
          </p:nvPr>
        </p:nvSpPr>
        <p:spPr>
          <a:noFill/>
          <a:ln w="9525"/>
        </p:spPr>
        <p:txBody>
          <a:bodyPr/>
          <a:lstStyle/>
          <a:p>
            <a:r>
              <a:rPr lang="en-US"/>
              <a:t>s</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p:sp>
      <p:sp>
        <p:nvSpPr>
          <p:cNvPr id="73731" name="Notes Placeholder 2"/>
          <p:cNvSpPr>
            <a:spLocks noGrp="1"/>
          </p:cNvSpPr>
          <p:nvPr>
            <p:ph type="body" idx="1"/>
          </p:nvPr>
        </p:nvSpPr>
        <p:spPr>
          <a:noFill/>
          <a:ln w="9525"/>
        </p:spPr>
        <p:txBody>
          <a:bodyPr/>
          <a:lstStyle/>
          <a:p>
            <a:r>
              <a:rPr lang="en-US"/>
              <a:t>m</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p:sp>
      <p:sp>
        <p:nvSpPr>
          <p:cNvPr id="3" name="Notes Placeholder 2"/>
          <p:cNvSpPr>
            <a:spLocks noGrp="1"/>
          </p:cNvSpPr>
          <p:nvPr>
            <p:ph type="body" idx="1"/>
          </p:nvPr>
        </p:nvSpPr>
        <p:spPr/>
        <p:txBody>
          <a:bodyPr>
            <a:normAutofit fontScale="92500"/>
          </a:bodyPr>
          <a:lstStyle/>
          <a:p>
            <a:pPr>
              <a:buFontTx/>
              <a:buChar char="-"/>
              <a:defRPr/>
            </a:pPr>
            <a:r>
              <a:rPr lang="en-US" dirty="0"/>
              <a:t>but what I want to leave you with is the thought that cervical cancer is widely eradicated in developed </a:t>
            </a:r>
            <a:r>
              <a:rPr lang="en-US" dirty="0" err="1"/>
              <a:t>countires</a:t>
            </a:r>
            <a:r>
              <a:rPr lang="en-US" dirty="0"/>
              <a:t> such as the US, and there is absolutely no reason why women should be still suffering and dying from this preventable disease. If you share the same thoughts and visions of this statement, I hope you will join </a:t>
            </a:r>
            <a:r>
              <a:rPr lang="en-US" dirty="0" err="1"/>
              <a:t>Momo</a:t>
            </a:r>
            <a:r>
              <a:rPr lang="en-US" dirty="0"/>
              <a:t> Scientific in our quest for </a:t>
            </a:r>
            <a:r>
              <a:rPr lang="en-US"/>
              <a:t>the eradication </a:t>
            </a:r>
            <a:r>
              <a:rPr lang="en-US" dirty="0"/>
              <a:t>cervical cancer.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p:sp>
      <p:sp>
        <p:nvSpPr>
          <p:cNvPr id="3" name="Notes Placeholder 2"/>
          <p:cNvSpPr>
            <a:spLocks noGrp="1"/>
          </p:cNvSpPr>
          <p:nvPr>
            <p:ph type="body" idx="1"/>
          </p:nvPr>
        </p:nvSpPr>
        <p:spPr/>
        <p:txBody>
          <a:bodyPr>
            <a:normAutofit fontScale="85000" lnSpcReduction="10000"/>
          </a:bodyPr>
          <a:lstStyle/>
          <a:p>
            <a:pPr eaLnBrk="1">
              <a:defRPr/>
            </a:pPr>
            <a:r>
              <a:rPr lang="en-US" dirty="0">
                <a:ea typeface="Noteworthy Bold" charset="0"/>
              </a:rPr>
              <a:t>Cervical Cancer has been significantly addressed in the developed world through regular screening and timely interventions</a:t>
            </a:r>
          </a:p>
          <a:p>
            <a:pPr eaLnBrk="1">
              <a:defRPr/>
            </a:pPr>
            <a:r>
              <a:rPr lang="en-US" dirty="0">
                <a:ea typeface="Noteworthy Bold" charset="0"/>
              </a:rPr>
              <a:t>Due to a lack of advanced healthcare infrastructure, Cervical cancer remains a large burden</a:t>
            </a:r>
          </a:p>
          <a:p>
            <a:pPr lvl="1" eaLnBrk="1">
              <a:defRPr/>
            </a:pPr>
            <a:r>
              <a:rPr lang="en-US" dirty="0"/>
              <a:t>&gt; 500,000 new cases/year</a:t>
            </a:r>
          </a:p>
          <a:p>
            <a:pPr lvl="1" eaLnBrk="1">
              <a:defRPr/>
            </a:pPr>
            <a:r>
              <a:rPr lang="en-US" dirty="0"/>
              <a:t>&gt; 250,000 deaths/year</a:t>
            </a:r>
          </a:p>
          <a:p>
            <a:pPr eaLnBrk="1">
              <a:defRPr/>
            </a:pPr>
            <a:endParaRPr lang="en-US" dirty="0">
              <a:ea typeface="Noteworthy Bold"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p:sp>
      <p:sp>
        <p:nvSpPr>
          <p:cNvPr id="58371" name="Notes Placeholder 2"/>
          <p:cNvSpPr>
            <a:spLocks noGrp="1"/>
          </p:cNvSpPr>
          <p:nvPr>
            <p:ph type="body" idx="1"/>
          </p:nvPr>
        </p:nvSpPr>
        <p:spPr>
          <a:noFill/>
          <a:ln w="9525"/>
        </p:spPr>
        <p:txBody>
          <a:bodyPr/>
          <a:lstStyle/>
          <a:p>
            <a:r>
              <a:rPr lang="en-US"/>
              <a:t>India $1.5 bil in productivity losses</a:t>
            </a:r>
          </a:p>
          <a:p>
            <a:r>
              <a:rPr lang="en-US"/>
              <a:t>Child drop out -&gt; decrease in maternal and child well being in the next generation</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p:sp>
      <p:sp>
        <p:nvSpPr>
          <p:cNvPr id="3" name="Notes Placeholder 2"/>
          <p:cNvSpPr>
            <a:spLocks noGrp="1"/>
          </p:cNvSpPr>
          <p:nvPr>
            <p:ph type="body" idx="1"/>
          </p:nvPr>
        </p:nvSpPr>
        <p:spPr/>
        <p:txBody>
          <a:bodyPr>
            <a:normAutofit fontScale="62500" lnSpcReduction="20000"/>
          </a:bodyPr>
          <a:lstStyle/>
          <a:p>
            <a:pPr eaLnBrk="1">
              <a:defRPr/>
            </a:pPr>
            <a:r>
              <a:rPr lang="en-US" dirty="0">
                <a:ea typeface="Noteworthy Bold" charset="0"/>
              </a:rPr>
              <a:t>Inadequate infrastructure prohibits the ability to widely </a:t>
            </a:r>
            <a:r>
              <a:rPr lang="en-US" b="1" dirty="0">
                <a:ea typeface="Noteworthy Bold" charset="0"/>
              </a:rPr>
              <a:t>screen </a:t>
            </a:r>
            <a:r>
              <a:rPr lang="en-US" dirty="0">
                <a:ea typeface="Noteworthy Bold" charset="0"/>
              </a:rPr>
              <a:t>and </a:t>
            </a:r>
            <a:r>
              <a:rPr lang="en-US" b="1" dirty="0">
                <a:ea typeface="Noteworthy Bold" charset="0"/>
              </a:rPr>
              <a:t>treat </a:t>
            </a:r>
            <a:r>
              <a:rPr lang="en-US" dirty="0">
                <a:ea typeface="Noteworthy Bold" charset="0"/>
              </a:rPr>
              <a:t>women in the developing world. </a:t>
            </a:r>
          </a:p>
          <a:p>
            <a:pPr eaLnBrk="1">
              <a:defRPr/>
            </a:pPr>
            <a:r>
              <a:rPr lang="en-US" dirty="0" err="1">
                <a:ea typeface="Noteworthy Bold" charset="0"/>
              </a:rPr>
              <a:t>Jhpiego</a:t>
            </a:r>
            <a:r>
              <a:rPr lang="en-US" dirty="0">
                <a:ea typeface="Noteworthy Bold" charset="0"/>
              </a:rPr>
              <a:t> has developed low-cost screening method through the use of off-the-shelf vinegar to identify pre-cancerous lesions on the cervix, 5 cents/woman</a:t>
            </a:r>
          </a:p>
          <a:p>
            <a:pPr eaLnBrk="1">
              <a:defRPr/>
            </a:pPr>
            <a:r>
              <a:rPr lang="en-US" dirty="0">
                <a:ea typeface="Noteworthy Bold" charset="0"/>
              </a:rPr>
              <a:t>However, there is a lack of appropriate technology to treat those who are tested positive, and therefore, countries in the developing world have been reluctant to role out large screening programs</a:t>
            </a:r>
          </a:p>
          <a:p>
            <a:pPr eaLnBrk="1">
              <a:defRPr/>
            </a:pPr>
            <a:r>
              <a:rPr lang="en-US" dirty="0">
                <a:ea typeface="Noteworthy Bold" charset="0"/>
              </a:rPr>
              <a:t>- Say low risk of complications for </a:t>
            </a:r>
            <a:r>
              <a:rPr lang="en-US" dirty="0" err="1">
                <a:ea typeface="Noteworthy Bold" charset="0"/>
              </a:rPr>
              <a:t>cryo</a:t>
            </a:r>
            <a:endParaRPr lang="en-US" dirty="0">
              <a:ea typeface="Noteworthy Bold"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p:sp>
      <p:sp>
        <p:nvSpPr>
          <p:cNvPr id="3" name="Notes Placeholder 2"/>
          <p:cNvSpPr>
            <a:spLocks noGrp="1"/>
          </p:cNvSpPr>
          <p:nvPr>
            <p:ph type="body" idx="1"/>
          </p:nvPr>
        </p:nvSpPr>
        <p:spPr/>
        <p:txBody>
          <a:bodyPr>
            <a:normAutofit fontScale="62500" lnSpcReduction="20000"/>
          </a:bodyPr>
          <a:lstStyle/>
          <a:p>
            <a:pPr eaLnBrk="1">
              <a:defRPr/>
            </a:pPr>
            <a:r>
              <a:rPr lang="en-US" dirty="0">
                <a:ea typeface="Noteworthy Bold" charset="0"/>
              </a:rPr>
              <a:t>Inadequate infrastructure prohibits the ability to widely </a:t>
            </a:r>
            <a:r>
              <a:rPr lang="en-US" b="1" dirty="0">
                <a:ea typeface="Noteworthy Bold" charset="0"/>
              </a:rPr>
              <a:t>screen </a:t>
            </a:r>
            <a:r>
              <a:rPr lang="en-US" dirty="0">
                <a:ea typeface="Noteworthy Bold" charset="0"/>
              </a:rPr>
              <a:t>and </a:t>
            </a:r>
            <a:r>
              <a:rPr lang="en-US" b="1" dirty="0">
                <a:ea typeface="Noteworthy Bold" charset="0"/>
              </a:rPr>
              <a:t>treat </a:t>
            </a:r>
            <a:r>
              <a:rPr lang="en-US" dirty="0">
                <a:ea typeface="Noteworthy Bold" charset="0"/>
              </a:rPr>
              <a:t>women in the developing world. </a:t>
            </a:r>
          </a:p>
          <a:p>
            <a:pPr eaLnBrk="1">
              <a:defRPr/>
            </a:pPr>
            <a:r>
              <a:rPr lang="en-US" dirty="0" err="1">
                <a:ea typeface="Noteworthy Bold" charset="0"/>
              </a:rPr>
              <a:t>Jhpiego</a:t>
            </a:r>
            <a:r>
              <a:rPr lang="en-US" dirty="0">
                <a:ea typeface="Noteworthy Bold" charset="0"/>
              </a:rPr>
              <a:t> has developed low-cost screening method through the use of off-the-shelf vinegar to identify pre-cancerous lesions on the cervix, 5 cents/woman</a:t>
            </a:r>
          </a:p>
          <a:p>
            <a:pPr eaLnBrk="1">
              <a:defRPr/>
            </a:pPr>
            <a:r>
              <a:rPr lang="en-US" dirty="0">
                <a:ea typeface="Noteworthy Bold" charset="0"/>
              </a:rPr>
              <a:t>However, there is a lack of appropriate technology to treat those who are tested positive, and therefore, countries in the developing world have been reluctant to role out large screening programs</a:t>
            </a:r>
          </a:p>
          <a:p>
            <a:pPr eaLnBrk="1">
              <a:defRPr/>
            </a:pPr>
            <a:r>
              <a:rPr lang="en-US" dirty="0">
                <a:ea typeface="Noteworthy Bold" charset="0"/>
              </a:rPr>
              <a:t>- Say low risk of complications for </a:t>
            </a:r>
            <a:r>
              <a:rPr lang="en-US" dirty="0" err="1">
                <a:ea typeface="Noteworthy Bold" charset="0"/>
              </a:rPr>
              <a:t>cryo</a:t>
            </a:r>
            <a:endParaRPr lang="en-US" dirty="0">
              <a:ea typeface="Noteworthy Bold"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p:sp>
      <p:sp>
        <p:nvSpPr>
          <p:cNvPr id="61443" name="Notes Placeholder 2"/>
          <p:cNvSpPr>
            <a:spLocks noGrp="1"/>
          </p:cNvSpPr>
          <p:nvPr>
            <p:ph type="body" idx="1"/>
          </p:nvPr>
        </p:nvSpPr>
        <p:spPr>
          <a:noFill/>
          <a:ln w="9525"/>
        </p:spPr>
        <p:txBody>
          <a:bodyPr/>
          <a:lstStyle/>
          <a:p>
            <a:r>
              <a:rPr lang="en-US"/>
              <a:t>- Show how freezing works – gas to freeze</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p:sp>
      <p:sp>
        <p:nvSpPr>
          <p:cNvPr id="62467" name="Notes Placeholder 2"/>
          <p:cNvSpPr>
            <a:spLocks noGrp="1"/>
          </p:cNvSpPr>
          <p:nvPr>
            <p:ph type="body" idx="1"/>
          </p:nvPr>
        </p:nvSpPr>
        <p:spPr>
          <a:noFill/>
          <a:ln w="9525"/>
        </p:spPr>
        <p:txBody>
          <a:bodyPr/>
          <a:lstStyle/>
          <a:p>
            <a:pPr eaLnBrk="1">
              <a:buFont typeface="+mj-lt" charset="0"/>
              <a:buNone/>
            </a:pPr>
            <a:r>
              <a:rPr lang="en-US" sz="400"/>
              <a:t>- Say: $47 – does not even include cost of facilities and personnel cost</a:t>
            </a:r>
            <a:endParaRPr lang="en-US" sz="600"/>
          </a:p>
          <a:p>
            <a:pPr eaLnBrk="1"/>
            <a:r>
              <a:rPr lang="en-US" sz="600"/>
              <a:t>Cost &amp; Complexity of Current Cryotherapy Equipment prevents the massive scale-up of screen-and-treat programs that can significantly reduce the burden of cervical cancer in the developing world. </a:t>
            </a:r>
            <a:endParaRPr lang="en-US" sz="900"/>
          </a:p>
          <a:p>
            <a:pPr eaLnBrk="1"/>
            <a:endParaRPr lang="en-US" sz="6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p:sp>
      <p:sp>
        <p:nvSpPr>
          <p:cNvPr id="63491" name="Notes Placeholder 2"/>
          <p:cNvSpPr>
            <a:spLocks noGrp="1"/>
          </p:cNvSpPr>
          <p:nvPr>
            <p:ph type="body" idx="1"/>
          </p:nvPr>
        </p:nvSpPr>
        <p:spPr>
          <a:noFill/>
          <a:ln w="9525"/>
        </p:spPr>
        <p:txBody>
          <a:bodyPr/>
          <a:lstStyle/>
          <a:p>
            <a:pPr eaLnBrk="1"/>
            <a:r>
              <a:rPr lang="en-US" b="1"/>
              <a:t>More Effective and Reliable – appropriate for developing world!</a:t>
            </a:r>
          </a:p>
          <a:p>
            <a:pPr eaLnBrk="1"/>
            <a:r>
              <a:rPr lang="en-US" b="1"/>
              <a:t>- How do we create dry ice????</a:t>
            </a:r>
          </a:p>
          <a:p>
            <a:pPr eaLnBrk="1"/>
            <a:r>
              <a:rPr lang="en-US"/>
              <a:t>- This allows us to eliminate large 50lb tanks, which are a safety and logistical nightmare, and now use small 5lb tanks which opens up the possibility of portable screening n treatment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p:sp>
      <p:sp>
        <p:nvSpPr>
          <p:cNvPr id="64515" name="Notes Placeholder 2"/>
          <p:cNvSpPr>
            <a:spLocks noGrp="1"/>
          </p:cNvSpPr>
          <p:nvPr>
            <p:ph type="body" idx="1"/>
          </p:nvPr>
        </p:nvSpPr>
        <p:spPr>
          <a:noFill/>
          <a:ln w="9525"/>
        </p:spPr>
        <p:txBody>
          <a:bodyPr/>
          <a:lstStyle/>
          <a:p>
            <a:r>
              <a:rPr lang="en-US"/>
              <a:t>- Replace picture**************</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p:cNvSpPr>
          <p:nvPr/>
        </p:nvSpPr>
        <p:spPr bwMode="auto">
          <a:xfrm>
            <a:off x="0" y="6757988"/>
            <a:ext cx="13004800" cy="3005137"/>
          </a:xfrm>
          <a:custGeom>
            <a:avLst/>
            <a:gdLst>
              <a:gd name="T0" fmla="*/ 0 w 5760"/>
              <a:gd name="T1" fmla="*/ 2406819 h 1331"/>
              <a:gd name="T2" fmla="*/ 0 w 5760"/>
              <a:gd name="T3" fmla="*/ 3005137 h 1331"/>
              <a:gd name="T4" fmla="*/ 13004800 w 5760"/>
              <a:gd name="T5" fmla="*/ 3005137 h 1331"/>
              <a:gd name="T6" fmla="*/ 13004800 w 5760"/>
              <a:gd name="T7" fmla="*/ 0 h 1331"/>
              <a:gd name="T8" fmla="*/ 0 w 5760"/>
              <a:gd name="T9" fmla="*/ 2406819 h 1331"/>
              <a:gd name="T10" fmla="*/ 0 60000 65536"/>
              <a:gd name="T11" fmla="*/ 0 60000 65536"/>
              <a:gd name="T12" fmla="*/ 0 60000 65536"/>
              <a:gd name="T13" fmla="*/ 0 60000 65536"/>
              <a:gd name="T14" fmla="*/ 0 60000 65536"/>
              <a:gd name="T15" fmla="*/ 0 w 5760"/>
              <a:gd name="T16" fmla="*/ 0 h 1331"/>
              <a:gd name="T17" fmla="*/ 5760 w 5760"/>
              <a:gd name="T18" fmla="*/ 1331 h 1331"/>
            </a:gdLst>
            <a:ahLst/>
            <a:cxnLst>
              <a:cxn ang="T10">
                <a:pos x="T0" y="T1"/>
              </a:cxn>
              <a:cxn ang="T11">
                <a:pos x="T2" y="T3"/>
              </a:cxn>
              <a:cxn ang="T12">
                <a:pos x="T4" y="T5"/>
              </a:cxn>
              <a:cxn ang="T13">
                <a:pos x="T6" y="T7"/>
              </a:cxn>
              <a:cxn ang="T14">
                <a:pos x="T8" y="T9"/>
              </a:cxn>
            </a:cxnLst>
            <a:rect l="T15" t="T16" r="T17" b="T18"/>
            <a:pathLst>
              <a:path w="5760" h="1331">
                <a:moveTo>
                  <a:pt x="0" y="1066"/>
                </a:moveTo>
                <a:lnTo>
                  <a:pt x="0" y="1331"/>
                </a:lnTo>
                <a:lnTo>
                  <a:pt x="5760" y="1331"/>
                </a:lnTo>
                <a:lnTo>
                  <a:pt x="5760" y="0"/>
                </a:lnTo>
                <a:cubicBezTo>
                  <a:pt x="3220" y="1206"/>
                  <a:pt x="2250" y="1146"/>
                  <a:pt x="0" y="1066"/>
                </a:cubicBezTo>
                <a:close/>
              </a:path>
            </a:pathLst>
          </a:custGeom>
          <a:solidFill>
            <a:srgbClr val="7C7C7C">
              <a:alpha val="45097"/>
            </a:srgbClr>
          </a:solidFill>
          <a:ln w="9525" cap="flat" cmpd="sng">
            <a:noFill/>
            <a:prstDash val="solid"/>
            <a:round/>
            <a:headEnd type="none" w="med" len="med"/>
            <a:tailEnd type="none" w="med" len="med"/>
          </a:ln>
          <a:effectLst>
            <a:outerShdw dist="44450" dir="16200000" algn="ctr" rotWithShape="0">
              <a:srgbClr val="000000">
                <a:alpha val="34998"/>
              </a:srgbClr>
            </a:outerShdw>
          </a:effectLst>
        </p:spPr>
        <p:txBody>
          <a:bodyPr lIns="130046" tIns="65023" rIns="130046" bIns="65023"/>
          <a:lstStyle/>
          <a:p>
            <a:pPr>
              <a:defRPr/>
            </a:pPr>
            <a:endParaRPr lang="en-US">
              <a:ea typeface="ＭＳ Ｐゴシック" charset="-128"/>
            </a:endParaRPr>
          </a:p>
        </p:txBody>
      </p:sp>
      <p:sp>
        <p:nvSpPr>
          <p:cNvPr id="5" name="Freeform 4"/>
          <p:cNvSpPr>
            <a:spLocks/>
          </p:cNvSpPr>
          <p:nvPr/>
        </p:nvSpPr>
        <p:spPr bwMode="auto">
          <a:xfrm>
            <a:off x="8683625" y="0"/>
            <a:ext cx="4321175" cy="9753600"/>
          </a:xfrm>
          <a:custGeom>
            <a:avLst/>
            <a:gdLst>
              <a:gd name="T0" fmla="*/ 2147483647 w 1914"/>
              <a:gd name="T1" fmla="*/ 45688034 h 4329"/>
              <a:gd name="T2" fmla="*/ 2147483647 w 1914"/>
              <a:gd name="T3" fmla="*/ 2147483647 h 4329"/>
              <a:gd name="T4" fmla="*/ 1039800231 w 1914"/>
              <a:gd name="T5" fmla="*/ 2147483647 h 4329"/>
              <a:gd name="T6" fmla="*/ 0 w 1914"/>
              <a:gd name="T7" fmla="*/ 0 h 4329"/>
              <a:gd name="T8" fmla="*/ 2147483647 w 1914"/>
              <a:gd name="T9" fmla="*/ 45688034 h 432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14" h="4329">
                <a:moveTo>
                  <a:pt x="1914" y="9"/>
                </a:moveTo>
                <a:lnTo>
                  <a:pt x="1914" y="4329"/>
                </a:lnTo>
                <a:lnTo>
                  <a:pt x="204" y="4327"/>
                </a:lnTo>
                <a:cubicBezTo>
                  <a:pt x="1288" y="3574"/>
                  <a:pt x="1608" y="1590"/>
                  <a:pt x="0" y="0"/>
                </a:cubicBezTo>
                <a:lnTo>
                  <a:pt x="1914" y="9"/>
                </a:lnTo>
                <a:close/>
              </a:path>
            </a:pathLst>
          </a:custGeom>
          <a:solidFill>
            <a:srgbClr val="595959">
              <a:alpha val="39999"/>
            </a:srgbClr>
          </a:solidFill>
          <a:ln w="9525" cap="flat" cmpd="sng">
            <a:noFill/>
            <a:prstDash val="solid"/>
            <a:round/>
            <a:headEnd type="none" w="med" len="med"/>
            <a:tailEnd type="none" w="med" len="med"/>
          </a:ln>
          <a:effectLst>
            <a:outerShdw dist="50800" dir="10800000" algn="ctr" rotWithShape="0">
              <a:srgbClr val="000000">
                <a:alpha val="45000"/>
              </a:srgbClr>
            </a:outerShdw>
          </a:effectLst>
        </p:spPr>
        <p:txBody>
          <a:bodyPr lIns="130046" tIns="65023" rIns="130046" bIns="65023"/>
          <a:lstStyle/>
          <a:p>
            <a:pPr>
              <a:defRPr/>
            </a:pPr>
            <a:endParaRPr lang="en-US">
              <a:ea typeface="ＭＳ Ｐゴシック" charset="-128"/>
            </a:endParaRPr>
          </a:p>
        </p:txBody>
      </p:sp>
      <p:sp>
        <p:nvSpPr>
          <p:cNvPr id="9" name="Title 8"/>
          <p:cNvSpPr>
            <a:spLocks noGrp="1"/>
          </p:cNvSpPr>
          <p:nvPr>
            <p:ph type="ctrTitle"/>
          </p:nvPr>
        </p:nvSpPr>
        <p:spPr>
          <a:xfrm>
            <a:off x="610224" y="4746752"/>
            <a:ext cx="9216068" cy="3272875"/>
          </a:xfrm>
        </p:spPr>
        <p:txBody>
          <a:bodyPr anchor="t"/>
          <a:lstStyle>
            <a:lvl1pPr algn="r">
              <a:defRPr lang="en-US" b="1" cap="all" baseline="0" dirty="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lang="en-US"/>
              <a:t>Click to edit Master title style</a:t>
            </a:r>
          </a:p>
        </p:txBody>
      </p:sp>
      <p:sp>
        <p:nvSpPr>
          <p:cNvPr id="17" name="Subtitle 16"/>
          <p:cNvSpPr>
            <a:spLocks noGrp="1"/>
          </p:cNvSpPr>
          <p:nvPr>
            <p:ph type="subTitle" idx="1"/>
          </p:nvPr>
        </p:nvSpPr>
        <p:spPr>
          <a:xfrm>
            <a:off x="615893" y="2197066"/>
            <a:ext cx="9216068" cy="2492587"/>
          </a:xfrm>
        </p:spPr>
        <p:txBody>
          <a:bodyPr tIns="0" rIns="65023" bIns="0" anchor="b">
            <a:normAutofit/>
          </a:bodyPr>
          <a:lstStyle>
            <a:lvl1pPr marL="0" indent="0" algn="r">
              <a:buNone/>
              <a:defRPr sz="2800">
                <a:solidFill>
                  <a:schemeClr val="tx1"/>
                </a:solidFill>
                <a:effectLst/>
              </a:defRPr>
            </a:lvl1pPr>
            <a:lvl2pPr marL="650230" indent="0" algn="ctr">
              <a:buNone/>
            </a:lvl2pPr>
            <a:lvl3pPr marL="1300460" indent="0" algn="ctr">
              <a:buNone/>
            </a:lvl3pPr>
            <a:lvl4pPr marL="1950690" indent="0" algn="ctr">
              <a:buNone/>
            </a:lvl4pPr>
            <a:lvl5pPr marL="2600919" indent="0" algn="ctr">
              <a:buNone/>
            </a:lvl5pPr>
            <a:lvl6pPr marL="3251149" indent="0" algn="ctr">
              <a:buNone/>
            </a:lvl6pPr>
            <a:lvl7pPr marL="3901379" indent="0" algn="ctr">
              <a:buNone/>
            </a:lvl7pPr>
            <a:lvl8pPr marL="4551609" indent="0" algn="ctr">
              <a:buNone/>
            </a:lvl8pPr>
            <a:lvl9pPr marL="5201839" indent="0" algn="ctr">
              <a:buNone/>
            </a:lvl9pPr>
          </a:lstStyle>
          <a:p>
            <a:r>
              <a:rPr lang="en-US"/>
              <a:t>Click to edit Master subtitle style</a:t>
            </a:r>
          </a:p>
        </p:txBody>
      </p:sp>
      <p:sp>
        <p:nvSpPr>
          <p:cNvPr id="6" name="Date Placeholder 29"/>
          <p:cNvSpPr>
            <a:spLocks noGrp="1"/>
          </p:cNvSpPr>
          <p:nvPr>
            <p:ph type="dt" sz="half" idx="10"/>
          </p:nvPr>
        </p:nvSpPr>
        <p:spPr/>
        <p:txBody>
          <a:bodyPr/>
          <a:lstStyle>
            <a:lvl1pPr>
              <a:defRPr/>
            </a:lvl1pPr>
          </a:lstStyle>
          <a:p>
            <a:pPr>
              <a:defRPr/>
            </a:pPr>
            <a:fld id="{8343D52A-9503-48BF-8D6B-820C41231B03}" type="datetimeFigureOut">
              <a:rPr lang="en-US"/>
              <a:pPr>
                <a:defRPr/>
              </a:pPr>
              <a:t>11/26/20</a:t>
            </a:fld>
            <a:endParaRPr lang="en-US"/>
          </a:p>
        </p:txBody>
      </p:sp>
      <p:sp>
        <p:nvSpPr>
          <p:cNvPr id="7" name="Footer Placeholder 18"/>
          <p:cNvSpPr>
            <a:spLocks noGrp="1"/>
          </p:cNvSpPr>
          <p:nvPr>
            <p:ph type="ftr" sz="quarter" idx="11"/>
          </p:nvPr>
        </p:nvSpPr>
        <p:spPr/>
        <p:txBody>
          <a:bodyPr/>
          <a:lstStyle>
            <a:lvl1pPr>
              <a:defRPr/>
            </a:lvl1pPr>
          </a:lstStyle>
          <a:p>
            <a:pPr>
              <a:defRPr/>
            </a:pPr>
            <a:endParaRPr lang="en-US"/>
          </a:p>
        </p:txBody>
      </p:sp>
      <p:sp>
        <p:nvSpPr>
          <p:cNvPr id="8" name="Slide Number Placeholder 26"/>
          <p:cNvSpPr>
            <a:spLocks noGrp="1"/>
          </p:cNvSpPr>
          <p:nvPr>
            <p:ph type="sldNum" sz="quarter" idx="12"/>
          </p:nvPr>
        </p:nvSpPr>
        <p:spPr/>
        <p:txBody>
          <a:bodyPr/>
          <a:lstStyle>
            <a:lvl1pPr>
              <a:defRPr/>
            </a:lvl1pPr>
          </a:lstStyle>
          <a:p>
            <a:pPr>
              <a:defRPr/>
            </a:pPr>
            <a:fld id="{71B7C771-3BF0-4E88-87FE-840F6A3AC7B5}" type="slidenum">
              <a:rPr lang="en-US"/>
              <a:pPr>
                <a:defRPr/>
              </a:pPr>
              <a:t>‹#›</a:t>
            </a:fld>
            <a:endParaRPr lang="en-US"/>
          </a:p>
        </p:txBody>
      </p:sp>
    </p:spTree>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p:cNvSpPr>
            <a:spLocks noGrp="1"/>
          </p:cNvSpPr>
          <p:nvPr>
            <p:ph type="dt" sz="half" idx="10"/>
          </p:nvPr>
        </p:nvSpPr>
        <p:spPr/>
        <p:txBody>
          <a:bodyPr/>
          <a:lstStyle>
            <a:lvl1pPr>
              <a:defRPr/>
            </a:lvl1pPr>
          </a:lstStyle>
          <a:p>
            <a:pPr>
              <a:defRPr/>
            </a:pPr>
            <a:fld id="{D03F8EF8-952C-4E7F-A1A8-1E078CD2C26D}" type="datetimeFigureOut">
              <a:rPr lang="en-US"/>
              <a:pPr>
                <a:defRPr/>
              </a:pPr>
              <a:t>11/26/20</a:t>
            </a:fld>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4F2E9458-9249-4E4B-8E5A-EA04041244E2}" type="slidenum">
              <a:rPr lang="en-US"/>
              <a:pPr>
                <a:defRPr/>
              </a:pPr>
              <a:t>‹#›</a:t>
            </a:fld>
            <a:endParaRPr lang="en-US"/>
          </a:p>
        </p:txBody>
      </p:sp>
    </p:spTree>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480" y="390597"/>
            <a:ext cx="2926080" cy="832216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50240" y="390597"/>
            <a:ext cx="8561493" cy="832216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p:cNvSpPr>
            <a:spLocks noGrp="1"/>
          </p:cNvSpPr>
          <p:nvPr>
            <p:ph type="dt" sz="half" idx="10"/>
          </p:nvPr>
        </p:nvSpPr>
        <p:spPr/>
        <p:txBody>
          <a:bodyPr/>
          <a:lstStyle>
            <a:lvl1pPr>
              <a:defRPr/>
            </a:lvl1pPr>
          </a:lstStyle>
          <a:p>
            <a:pPr>
              <a:defRPr/>
            </a:pPr>
            <a:fld id="{52ED1B74-B77D-4AD8-9146-3E14522FCACF}" type="datetimeFigureOut">
              <a:rPr lang="en-US"/>
              <a:pPr>
                <a:defRPr/>
              </a:pPr>
              <a:t>11/26/20</a:t>
            </a:fld>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189D6C94-5853-457D-A52F-12D466AF0CB0}" type="slidenum">
              <a:rPr lang="en-US"/>
              <a:pPr>
                <a:defRPr/>
              </a:pPr>
              <a:t>‹#›</a:t>
            </a:fld>
            <a:endParaRPr lang="en-US"/>
          </a:p>
        </p:txBody>
      </p:sp>
    </p:spTree>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p:cNvSpPr>
            <a:spLocks noGrp="1"/>
          </p:cNvSpPr>
          <p:nvPr>
            <p:ph type="dt" sz="half" idx="10"/>
          </p:nvPr>
        </p:nvSpPr>
        <p:spPr/>
        <p:txBody>
          <a:bodyPr/>
          <a:lstStyle>
            <a:lvl1pPr>
              <a:defRPr/>
            </a:lvl1pPr>
          </a:lstStyle>
          <a:p>
            <a:pPr>
              <a:defRPr/>
            </a:pPr>
            <a:fld id="{0EF36D9C-0450-45D4-A7B6-D603075BABB8}" type="datetimeFigureOut">
              <a:rPr lang="en-US"/>
              <a:pPr>
                <a:defRPr/>
              </a:pPr>
              <a:t>11/26/20</a:t>
            </a:fld>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83187346-F9DE-4151-9624-95569FAAF4E5}" type="slidenum">
              <a:rPr lang="en-US"/>
              <a:pPr>
                <a:defRPr/>
              </a:pPr>
              <a:t>‹#›</a:t>
            </a:fld>
            <a:endParaRPr lang="en-US"/>
          </a:p>
        </p:txBody>
      </p:sp>
    </p:spTree>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Freeform 3"/>
          <p:cNvSpPr>
            <a:spLocks/>
          </p:cNvSpPr>
          <p:nvPr/>
        </p:nvSpPr>
        <p:spPr bwMode="auto">
          <a:xfrm>
            <a:off x="0" y="6757988"/>
            <a:ext cx="13004800" cy="3005137"/>
          </a:xfrm>
          <a:custGeom>
            <a:avLst/>
            <a:gdLst>
              <a:gd name="T0" fmla="*/ 0 w 5760"/>
              <a:gd name="T1" fmla="*/ 2406819 h 1331"/>
              <a:gd name="T2" fmla="*/ 0 w 5760"/>
              <a:gd name="T3" fmla="*/ 3005137 h 1331"/>
              <a:gd name="T4" fmla="*/ 13004800 w 5760"/>
              <a:gd name="T5" fmla="*/ 3005137 h 1331"/>
              <a:gd name="T6" fmla="*/ 13004800 w 5760"/>
              <a:gd name="T7" fmla="*/ 0 h 1331"/>
              <a:gd name="T8" fmla="*/ 0 w 5760"/>
              <a:gd name="T9" fmla="*/ 2406819 h 1331"/>
              <a:gd name="T10" fmla="*/ 0 60000 65536"/>
              <a:gd name="T11" fmla="*/ 0 60000 65536"/>
              <a:gd name="T12" fmla="*/ 0 60000 65536"/>
              <a:gd name="T13" fmla="*/ 0 60000 65536"/>
              <a:gd name="T14" fmla="*/ 0 60000 65536"/>
              <a:gd name="T15" fmla="*/ 0 w 5760"/>
              <a:gd name="T16" fmla="*/ 0 h 1331"/>
              <a:gd name="T17" fmla="*/ 5760 w 5760"/>
              <a:gd name="T18" fmla="*/ 1331 h 1331"/>
            </a:gdLst>
            <a:ahLst/>
            <a:cxnLst>
              <a:cxn ang="T10">
                <a:pos x="T0" y="T1"/>
              </a:cxn>
              <a:cxn ang="T11">
                <a:pos x="T2" y="T3"/>
              </a:cxn>
              <a:cxn ang="T12">
                <a:pos x="T4" y="T5"/>
              </a:cxn>
              <a:cxn ang="T13">
                <a:pos x="T6" y="T7"/>
              </a:cxn>
              <a:cxn ang="T14">
                <a:pos x="T8" y="T9"/>
              </a:cxn>
            </a:cxnLst>
            <a:rect l="T15" t="T16" r="T17" b="T18"/>
            <a:pathLst>
              <a:path w="5760" h="1331">
                <a:moveTo>
                  <a:pt x="0" y="1066"/>
                </a:moveTo>
                <a:lnTo>
                  <a:pt x="0" y="1331"/>
                </a:lnTo>
                <a:lnTo>
                  <a:pt x="5760" y="1331"/>
                </a:lnTo>
                <a:lnTo>
                  <a:pt x="5760" y="0"/>
                </a:lnTo>
                <a:cubicBezTo>
                  <a:pt x="3220" y="1206"/>
                  <a:pt x="2250" y="1146"/>
                  <a:pt x="0" y="1066"/>
                </a:cubicBezTo>
                <a:close/>
              </a:path>
            </a:pathLst>
          </a:custGeom>
          <a:solidFill>
            <a:srgbClr val="7C7C7C">
              <a:alpha val="45097"/>
            </a:srgbClr>
          </a:solidFill>
          <a:ln w="9525" cap="flat" cmpd="sng">
            <a:noFill/>
            <a:prstDash val="solid"/>
            <a:round/>
            <a:headEnd type="none" w="med" len="med"/>
            <a:tailEnd type="none" w="med" len="med"/>
          </a:ln>
          <a:effectLst>
            <a:outerShdw dist="44450" dir="16200000" algn="ctr" rotWithShape="0">
              <a:srgbClr val="000000">
                <a:alpha val="34998"/>
              </a:srgbClr>
            </a:outerShdw>
          </a:effectLst>
        </p:spPr>
        <p:txBody>
          <a:bodyPr lIns="130046" tIns="65023" rIns="130046" bIns="65023"/>
          <a:lstStyle/>
          <a:p>
            <a:pPr>
              <a:defRPr/>
            </a:pPr>
            <a:endParaRPr lang="en-US">
              <a:ea typeface="ＭＳ Ｐゴシック" charset="-128"/>
            </a:endParaRPr>
          </a:p>
        </p:txBody>
      </p:sp>
      <p:sp>
        <p:nvSpPr>
          <p:cNvPr id="5" name="Freeform 4"/>
          <p:cNvSpPr>
            <a:spLocks/>
          </p:cNvSpPr>
          <p:nvPr/>
        </p:nvSpPr>
        <p:spPr bwMode="auto">
          <a:xfrm>
            <a:off x="8683625" y="0"/>
            <a:ext cx="4321175" cy="9753600"/>
          </a:xfrm>
          <a:custGeom>
            <a:avLst/>
            <a:gdLst>
              <a:gd name="T0" fmla="*/ 2147483647 w 1914"/>
              <a:gd name="T1" fmla="*/ 45688034 h 4329"/>
              <a:gd name="T2" fmla="*/ 2147483647 w 1914"/>
              <a:gd name="T3" fmla="*/ 2147483647 h 4329"/>
              <a:gd name="T4" fmla="*/ 1039800231 w 1914"/>
              <a:gd name="T5" fmla="*/ 2147483647 h 4329"/>
              <a:gd name="T6" fmla="*/ 0 w 1914"/>
              <a:gd name="T7" fmla="*/ 0 h 4329"/>
              <a:gd name="T8" fmla="*/ 2147483647 w 1914"/>
              <a:gd name="T9" fmla="*/ 45688034 h 432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14" h="4329">
                <a:moveTo>
                  <a:pt x="1914" y="9"/>
                </a:moveTo>
                <a:lnTo>
                  <a:pt x="1914" y="4329"/>
                </a:lnTo>
                <a:lnTo>
                  <a:pt x="204" y="4327"/>
                </a:lnTo>
                <a:cubicBezTo>
                  <a:pt x="1288" y="3574"/>
                  <a:pt x="1608" y="1590"/>
                  <a:pt x="0" y="0"/>
                </a:cubicBezTo>
                <a:lnTo>
                  <a:pt x="1914" y="9"/>
                </a:lnTo>
                <a:close/>
              </a:path>
            </a:pathLst>
          </a:custGeom>
          <a:solidFill>
            <a:srgbClr val="595959">
              <a:alpha val="39999"/>
            </a:srgbClr>
          </a:solidFill>
          <a:ln w="9525" cap="flat" cmpd="sng">
            <a:noFill/>
            <a:prstDash val="solid"/>
            <a:round/>
            <a:headEnd type="none" w="med" len="med"/>
            <a:tailEnd type="none" w="med" len="med"/>
          </a:ln>
          <a:effectLst>
            <a:outerShdw dist="50800" dir="10800000" algn="ctr" rotWithShape="0">
              <a:srgbClr val="000000">
                <a:alpha val="45000"/>
              </a:srgbClr>
            </a:outerShdw>
          </a:effectLst>
        </p:spPr>
        <p:txBody>
          <a:bodyPr lIns="130046" tIns="65023" rIns="130046" bIns="65023"/>
          <a:lstStyle/>
          <a:p>
            <a:pPr>
              <a:defRPr/>
            </a:pPr>
            <a:endParaRPr lang="en-US">
              <a:ea typeface="ＭＳ Ｐゴシック" charset="-128"/>
            </a:endParaRPr>
          </a:p>
        </p:txBody>
      </p:sp>
      <p:sp>
        <p:nvSpPr>
          <p:cNvPr id="2" name="Title 1"/>
          <p:cNvSpPr>
            <a:spLocks noGrp="1"/>
          </p:cNvSpPr>
          <p:nvPr>
            <p:ph type="title"/>
          </p:nvPr>
        </p:nvSpPr>
        <p:spPr>
          <a:xfrm>
            <a:off x="975360" y="5097013"/>
            <a:ext cx="9428480" cy="2597494"/>
          </a:xfrm>
        </p:spPr>
        <p:txBody>
          <a:bodyPr tIns="0" bIns="0" anchor="t"/>
          <a:lstStyle>
            <a:lvl1pPr algn="l">
              <a:buNone/>
              <a:defRPr sz="6000" b="1" cap="none" baseline="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lang="en-US"/>
              <a:t>Click to edit Master title style</a:t>
            </a:r>
          </a:p>
        </p:txBody>
      </p:sp>
      <p:sp>
        <p:nvSpPr>
          <p:cNvPr id="3" name="Text Placeholder 2"/>
          <p:cNvSpPr>
            <a:spLocks noGrp="1"/>
          </p:cNvSpPr>
          <p:nvPr>
            <p:ph type="body" idx="1"/>
          </p:nvPr>
        </p:nvSpPr>
        <p:spPr>
          <a:xfrm>
            <a:off x="975360" y="3535360"/>
            <a:ext cx="9428480" cy="1517067"/>
          </a:xfrm>
        </p:spPr>
        <p:txBody>
          <a:bodyPr lIns="65023" tIns="0" rIns="65023" bIns="0" anchor="b"/>
          <a:lstStyle>
            <a:lvl1pPr marL="0" indent="0" algn="l">
              <a:buNone/>
              <a:defRPr sz="2800">
                <a:solidFill>
                  <a:schemeClr val="tx1"/>
                </a:solidFill>
                <a:effectLst/>
              </a:defRPr>
            </a:lvl1pPr>
            <a:lvl2pPr>
              <a:buNone/>
              <a:defRPr sz="2600">
                <a:solidFill>
                  <a:schemeClr val="tx1">
                    <a:tint val="75000"/>
                  </a:schemeClr>
                </a:solidFill>
              </a:defRPr>
            </a:lvl2pPr>
            <a:lvl3pPr>
              <a:buNone/>
              <a:defRPr sz="2300">
                <a:solidFill>
                  <a:schemeClr val="tx1">
                    <a:tint val="75000"/>
                  </a:schemeClr>
                </a:solidFill>
              </a:defRPr>
            </a:lvl3pPr>
            <a:lvl4pPr>
              <a:buNone/>
              <a:defRPr sz="2000">
                <a:solidFill>
                  <a:schemeClr val="tx1">
                    <a:tint val="75000"/>
                  </a:schemeClr>
                </a:solidFill>
              </a:defRPr>
            </a:lvl4pPr>
            <a:lvl5pPr>
              <a:buNone/>
              <a:defRPr sz="2000">
                <a:solidFill>
                  <a:schemeClr val="tx1">
                    <a:tint val="75000"/>
                  </a:schemeClr>
                </a:solidFill>
              </a:defRPr>
            </a:lvl5pPr>
          </a:lstStyle>
          <a:p>
            <a:pPr lvl="0"/>
            <a:r>
              <a:rPr lang="en-US"/>
              <a:t>Click to edit Master text styles</a:t>
            </a:r>
          </a:p>
        </p:txBody>
      </p:sp>
      <p:sp>
        <p:nvSpPr>
          <p:cNvPr id="6" name="Date Placeholder 3"/>
          <p:cNvSpPr>
            <a:spLocks noGrp="1"/>
          </p:cNvSpPr>
          <p:nvPr>
            <p:ph type="dt" sz="half" idx="10"/>
          </p:nvPr>
        </p:nvSpPr>
        <p:spPr/>
        <p:txBody>
          <a:bodyPr/>
          <a:lstStyle>
            <a:lvl1pPr>
              <a:defRPr/>
            </a:lvl1pPr>
          </a:lstStyle>
          <a:p>
            <a:pPr>
              <a:defRPr/>
            </a:pPr>
            <a:fld id="{83FBD70B-B64B-4ECB-A0CF-8250E2515D40}" type="datetimeFigureOut">
              <a:rPr lang="en-US"/>
              <a:pPr>
                <a:defRPr/>
              </a:pPr>
              <a:t>11/26/20</a:t>
            </a:fld>
            <a:endParaRPr lang="en-US"/>
          </a:p>
        </p:txBody>
      </p:sp>
      <p:sp>
        <p:nvSpPr>
          <p:cNvPr id="7" name="Footer Placeholder 4"/>
          <p:cNvSpPr>
            <a:spLocks noGrp="1"/>
          </p:cNvSpPr>
          <p:nvPr>
            <p:ph type="ftr" sz="quarter" idx="11"/>
          </p:nvPr>
        </p:nvSpPr>
        <p:spPr/>
        <p:txBody>
          <a:bodyPr/>
          <a:lstStyle>
            <a:lvl1pPr>
              <a:defRPr/>
            </a:lvl1pPr>
          </a:lstStyle>
          <a:p>
            <a:pPr>
              <a:defRPr/>
            </a:pPr>
            <a:endParaRPr lang="en-US"/>
          </a:p>
        </p:txBody>
      </p:sp>
      <p:sp>
        <p:nvSpPr>
          <p:cNvPr id="8" name="Slide Number Placeholder 5"/>
          <p:cNvSpPr>
            <a:spLocks noGrp="1"/>
          </p:cNvSpPr>
          <p:nvPr>
            <p:ph type="sldNum" sz="quarter" idx="12"/>
          </p:nvPr>
        </p:nvSpPr>
        <p:spPr/>
        <p:txBody>
          <a:bodyPr/>
          <a:lstStyle>
            <a:lvl1pPr>
              <a:defRPr/>
            </a:lvl1pPr>
          </a:lstStyle>
          <a:p>
            <a:pPr>
              <a:defRPr/>
            </a:pPr>
            <a:fld id="{011439EB-0516-4F0E-9344-5EF4E3A5F91D}" type="slidenum">
              <a:rPr lang="en-US"/>
              <a:pPr>
                <a:defRPr/>
              </a:pPr>
              <a:t>‹#›</a:t>
            </a:fld>
            <a:endParaRPr lang="en-US"/>
          </a:p>
        </p:txBody>
      </p:sp>
    </p:spTree>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240" y="390596"/>
            <a:ext cx="10620587" cy="1625600"/>
          </a:xfrm>
        </p:spPr>
        <p:txBody>
          <a:bodyPr/>
          <a:lstStyle/>
          <a:p>
            <a:r>
              <a:rPr lang="en-US"/>
              <a:t>Click to edit Master title style</a:t>
            </a:r>
          </a:p>
        </p:txBody>
      </p:sp>
      <p:sp>
        <p:nvSpPr>
          <p:cNvPr id="3" name="Content Placeholder 2"/>
          <p:cNvSpPr>
            <a:spLocks noGrp="1"/>
          </p:cNvSpPr>
          <p:nvPr>
            <p:ph sz="half" idx="1"/>
          </p:nvPr>
        </p:nvSpPr>
        <p:spPr>
          <a:xfrm>
            <a:off x="650240" y="2275841"/>
            <a:ext cx="5201920" cy="6436925"/>
          </a:xfrm>
        </p:spPr>
        <p:txBody>
          <a:bodyPr/>
          <a:lstStyle>
            <a:lvl1pPr>
              <a:defRPr sz="3700"/>
            </a:lvl1pPr>
            <a:lvl2pPr>
              <a:defRPr sz="3100"/>
            </a:lvl2pPr>
            <a:lvl3pPr>
              <a:defRPr sz="2800"/>
            </a:lvl3pPr>
            <a:lvl4pPr>
              <a:defRPr sz="2600"/>
            </a:lvl4pPr>
            <a:lvl5pPr>
              <a:defRPr sz="2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068907" y="2275841"/>
            <a:ext cx="5201920" cy="6436925"/>
          </a:xfrm>
        </p:spPr>
        <p:txBody>
          <a:bodyPr/>
          <a:lstStyle>
            <a:lvl1pPr>
              <a:defRPr sz="3700"/>
            </a:lvl1pPr>
            <a:lvl2pPr>
              <a:defRPr sz="3100"/>
            </a:lvl2pPr>
            <a:lvl3pPr>
              <a:defRPr sz="2800"/>
            </a:lvl3pPr>
            <a:lvl4pPr>
              <a:defRPr sz="2600"/>
            </a:lvl4pPr>
            <a:lvl5pPr>
              <a:defRPr sz="2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9"/>
          <p:cNvSpPr>
            <a:spLocks noGrp="1"/>
          </p:cNvSpPr>
          <p:nvPr>
            <p:ph type="dt" sz="half" idx="10"/>
          </p:nvPr>
        </p:nvSpPr>
        <p:spPr/>
        <p:txBody>
          <a:bodyPr/>
          <a:lstStyle>
            <a:lvl1pPr>
              <a:defRPr/>
            </a:lvl1pPr>
          </a:lstStyle>
          <a:p>
            <a:pPr>
              <a:defRPr/>
            </a:pPr>
            <a:fld id="{4AEEE8B7-4306-4EE4-90E1-3153634A6D60}" type="datetimeFigureOut">
              <a:rPr lang="en-US"/>
              <a:pPr>
                <a:defRPr/>
              </a:pPr>
              <a:t>11/26/20</a:t>
            </a:fld>
            <a:endParaRPr lang="en-US"/>
          </a:p>
        </p:txBody>
      </p:sp>
      <p:sp>
        <p:nvSpPr>
          <p:cNvPr id="6" name="Footer Placeholder 21"/>
          <p:cNvSpPr>
            <a:spLocks noGrp="1"/>
          </p:cNvSpPr>
          <p:nvPr>
            <p:ph type="ftr" sz="quarter" idx="11"/>
          </p:nvPr>
        </p:nvSpPr>
        <p:spPr/>
        <p:txBody>
          <a:bodyPr/>
          <a:lstStyle>
            <a:lvl1pPr>
              <a:defRPr/>
            </a:lvl1pPr>
          </a:lstStyle>
          <a:p>
            <a:pPr>
              <a:defRPr/>
            </a:pPr>
            <a:endParaRPr lang="en-US"/>
          </a:p>
        </p:txBody>
      </p:sp>
      <p:sp>
        <p:nvSpPr>
          <p:cNvPr id="7" name="Slide Number Placeholder 17"/>
          <p:cNvSpPr>
            <a:spLocks noGrp="1"/>
          </p:cNvSpPr>
          <p:nvPr>
            <p:ph type="sldNum" sz="quarter" idx="12"/>
          </p:nvPr>
        </p:nvSpPr>
        <p:spPr/>
        <p:txBody>
          <a:bodyPr/>
          <a:lstStyle>
            <a:lvl1pPr>
              <a:defRPr/>
            </a:lvl1pPr>
          </a:lstStyle>
          <a:p>
            <a:pPr>
              <a:defRPr/>
            </a:pPr>
            <a:fld id="{3E43CF73-0188-4DDE-AC73-AD39311AF48F}" type="slidenum">
              <a:rPr lang="en-US"/>
              <a:pPr>
                <a:defRPr/>
              </a:pPr>
              <a:t>‹#›</a:t>
            </a:fld>
            <a:endParaRPr lang="en-US"/>
          </a:p>
        </p:txBody>
      </p:sp>
    </p:spTree>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240" y="388338"/>
            <a:ext cx="1170432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240" y="7802880"/>
            <a:ext cx="5746045" cy="1192107"/>
          </a:xfrm>
        </p:spPr>
        <p:txBody>
          <a:bodyPr/>
          <a:lstStyle>
            <a:lvl1pPr marL="0" indent="0">
              <a:buNone/>
              <a:defRPr sz="3400" b="1">
                <a:solidFill>
                  <a:schemeClr val="accent1"/>
                </a:solidFill>
              </a:defRPr>
            </a:lvl1pPr>
            <a:lvl2pPr>
              <a:buNone/>
              <a:defRPr sz="2800" b="1"/>
            </a:lvl2pPr>
            <a:lvl3pPr>
              <a:buNone/>
              <a:defRPr sz="2600" b="1"/>
            </a:lvl3pPr>
            <a:lvl4pPr>
              <a:buNone/>
              <a:defRPr sz="2300" b="1"/>
            </a:lvl4pPr>
            <a:lvl5pPr>
              <a:buNone/>
              <a:defRPr sz="2300" b="1"/>
            </a:lvl5pPr>
          </a:lstStyle>
          <a:p>
            <a:pPr lvl="0"/>
            <a:r>
              <a:rPr lang="en-US"/>
              <a:t>Click to edit Master text styles</a:t>
            </a:r>
          </a:p>
        </p:txBody>
      </p:sp>
      <p:sp>
        <p:nvSpPr>
          <p:cNvPr id="4" name="Text Placeholder 3"/>
          <p:cNvSpPr>
            <a:spLocks noGrp="1"/>
          </p:cNvSpPr>
          <p:nvPr>
            <p:ph type="body" sz="half" idx="3"/>
          </p:nvPr>
        </p:nvSpPr>
        <p:spPr>
          <a:xfrm>
            <a:off x="6606259" y="7802880"/>
            <a:ext cx="5748302" cy="1192107"/>
          </a:xfrm>
        </p:spPr>
        <p:txBody>
          <a:bodyPr/>
          <a:lstStyle>
            <a:lvl1pPr marL="0" indent="0">
              <a:buNone/>
              <a:defRPr sz="3400" b="1">
                <a:solidFill>
                  <a:schemeClr val="accent1"/>
                </a:solidFill>
              </a:defRPr>
            </a:lvl1pPr>
            <a:lvl2pPr>
              <a:buNone/>
              <a:defRPr sz="2800" b="1"/>
            </a:lvl2pPr>
            <a:lvl3pPr>
              <a:buNone/>
              <a:defRPr sz="2600" b="1"/>
            </a:lvl3pPr>
            <a:lvl4pPr>
              <a:buNone/>
              <a:defRPr sz="2300" b="1"/>
            </a:lvl4pPr>
            <a:lvl5pPr>
              <a:buNone/>
              <a:defRPr sz="2300" b="1"/>
            </a:lvl5pPr>
          </a:lstStyle>
          <a:p>
            <a:pPr lvl="0"/>
            <a:r>
              <a:rPr lang="en-US"/>
              <a:t>Click to edit Master text styles</a:t>
            </a:r>
          </a:p>
        </p:txBody>
      </p:sp>
      <p:sp>
        <p:nvSpPr>
          <p:cNvPr id="5" name="Content Placeholder 4"/>
          <p:cNvSpPr>
            <a:spLocks noGrp="1"/>
          </p:cNvSpPr>
          <p:nvPr>
            <p:ph sz="quarter" idx="2"/>
          </p:nvPr>
        </p:nvSpPr>
        <p:spPr>
          <a:xfrm>
            <a:off x="650240" y="2157387"/>
            <a:ext cx="5746045" cy="5606063"/>
          </a:xfrm>
        </p:spPr>
        <p:txBody>
          <a:bodyPr/>
          <a:lstStyle>
            <a:lvl1pPr>
              <a:defRPr sz="3400"/>
            </a:lvl1pPr>
            <a:lvl2pPr>
              <a:defRPr sz="2800"/>
            </a:lvl2pPr>
            <a:lvl3pPr>
              <a:defRPr sz="2600"/>
            </a:lvl3pPr>
            <a:lvl4pPr>
              <a:defRPr sz="2300"/>
            </a:lvl4pPr>
            <a:lvl5pPr>
              <a:defRPr sz="23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606259" y="2157387"/>
            <a:ext cx="5748302" cy="5606063"/>
          </a:xfrm>
        </p:spPr>
        <p:txBody>
          <a:bodyPr/>
          <a:lstStyle>
            <a:lvl1pPr>
              <a:defRPr sz="3400"/>
            </a:lvl1pPr>
            <a:lvl2pPr>
              <a:defRPr sz="2800"/>
            </a:lvl2pPr>
            <a:lvl3pPr>
              <a:defRPr sz="2600"/>
            </a:lvl3pPr>
            <a:lvl4pPr>
              <a:defRPr sz="2300"/>
            </a:lvl4pPr>
            <a:lvl5pPr>
              <a:defRPr sz="23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defRPr/>
            </a:pPr>
            <a:fld id="{996DA324-5C94-4A37-8D87-A668E20072E4}" type="datetimeFigureOut">
              <a:rPr lang="en-US"/>
              <a:pPr>
                <a:defRPr/>
              </a:pPr>
              <a:t>11/26/20</a:t>
            </a:fld>
            <a:endParaRPr lang="en-US"/>
          </a:p>
        </p:txBody>
      </p:sp>
      <p:sp>
        <p:nvSpPr>
          <p:cNvPr id="8" name="Footer Placeholder 7"/>
          <p:cNvSpPr>
            <a:spLocks noGrp="1"/>
          </p:cNvSpPr>
          <p:nvPr>
            <p:ph type="ftr" sz="quarter" idx="11"/>
          </p:nvPr>
        </p:nvSpPr>
        <p:spPr/>
        <p:txBody>
          <a:bodyPr/>
          <a:lstStyle>
            <a:lvl1pPr>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pPr>
              <a:defRPr/>
            </a:pPr>
            <a:fld id="{ED24C379-3383-47C2-9842-AD3BD77E2CDA}" type="slidenum">
              <a:rPr lang="en-US"/>
              <a:pPr>
                <a:defRPr/>
              </a:pPr>
              <a:t>‹#›</a:t>
            </a:fld>
            <a:endParaRPr lang="en-US"/>
          </a:p>
        </p:txBody>
      </p:sp>
    </p:spTree>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240" y="390144"/>
            <a:ext cx="10624922" cy="1625600"/>
          </a:xfrm>
        </p:spPr>
        <p:txBody>
          <a:bodyPr/>
          <a:lstStyle>
            <a:lvl1pPr algn="l">
              <a:defRPr sz="6500"/>
            </a:lvl1pPr>
          </a:lstStyle>
          <a:p>
            <a:r>
              <a:rPr lang="en-US"/>
              <a:t>Click to edit Master title style</a:t>
            </a:r>
          </a:p>
        </p:txBody>
      </p:sp>
      <p:sp>
        <p:nvSpPr>
          <p:cNvPr id="3" name="Date Placeholder 9"/>
          <p:cNvSpPr>
            <a:spLocks noGrp="1"/>
          </p:cNvSpPr>
          <p:nvPr>
            <p:ph type="dt" sz="half" idx="10"/>
          </p:nvPr>
        </p:nvSpPr>
        <p:spPr/>
        <p:txBody>
          <a:bodyPr/>
          <a:lstStyle>
            <a:lvl1pPr>
              <a:defRPr/>
            </a:lvl1pPr>
          </a:lstStyle>
          <a:p>
            <a:pPr>
              <a:defRPr/>
            </a:pPr>
            <a:fld id="{936B2456-04C7-40A7-97CF-B774F4AF47B8}" type="datetimeFigureOut">
              <a:rPr lang="en-US"/>
              <a:pPr>
                <a:defRPr/>
              </a:pPr>
              <a:t>11/26/20</a:t>
            </a:fld>
            <a:endParaRPr lang="en-US"/>
          </a:p>
        </p:txBody>
      </p:sp>
      <p:sp>
        <p:nvSpPr>
          <p:cNvPr id="4" name="Footer Placeholder 21"/>
          <p:cNvSpPr>
            <a:spLocks noGrp="1"/>
          </p:cNvSpPr>
          <p:nvPr>
            <p:ph type="ftr" sz="quarter" idx="11"/>
          </p:nvPr>
        </p:nvSpPr>
        <p:spPr/>
        <p:txBody>
          <a:bodyPr/>
          <a:lstStyle>
            <a:lvl1pPr>
              <a:defRPr/>
            </a:lvl1pPr>
          </a:lstStyle>
          <a:p>
            <a:pPr>
              <a:defRPr/>
            </a:pPr>
            <a:endParaRPr lang="en-US"/>
          </a:p>
        </p:txBody>
      </p:sp>
      <p:sp>
        <p:nvSpPr>
          <p:cNvPr id="5" name="Slide Number Placeholder 17"/>
          <p:cNvSpPr>
            <a:spLocks noGrp="1"/>
          </p:cNvSpPr>
          <p:nvPr>
            <p:ph type="sldNum" sz="quarter" idx="12"/>
          </p:nvPr>
        </p:nvSpPr>
        <p:spPr/>
        <p:txBody>
          <a:bodyPr/>
          <a:lstStyle>
            <a:lvl1pPr>
              <a:defRPr/>
            </a:lvl1pPr>
          </a:lstStyle>
          <a:p>
            <a:pPr>
              <a:defRPr/>
            </a:pPr>
            <a:fld id="{58880443-4F21-4E6A-B4EC-AC5014D17F21}" type="slidenum">
              <a:rPr lang="en-US"/>
              <a:pPr>
                <a:defRPr/>
              </a:pPr>
              <a:t>‹#›</a:t>
            </a:fld>
            <a:endParaRPr lang="en-US"/>
          </a:p>
        </p:txBody>
      </p:sp>
    </p:spTree>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fld id="{BB16A1A7-77D8-4776-B5A2-468A25260C6D}" type="datetimeFigureOut">
              <a:rPr lang="en-US"/>
              <a:pPr>
                <a:defRPr/>
              </a:pPr>
              <a:t>11/26/20</a:t>
            </a:fld>
            <a:endParaRPr lang="en-US"/>
          </a:p>
        </p:txBody>
      </p:sp>
      <p:sp>
        <p:nvSpPr>
          <p:cNvPr id="3" name="Footer Placeholder 21"/>
          <p:cNvSpPr>
            <a:spLocks noGrp="1"/>
          </p:cNvSpPr>
          <p:nvPr>
            <p:ph type="ftr" sz="quarter" idx="11"/>
          </p:nvPr>
        </p:nvSpPr>
        <p:spPr/>
        <p:txBody>
          <a:bodyPr/>
          <a:lstStyle>
            <a:lvl1pPr>
              <a:defRPr/>
            </a:lvl1pPr>
          </a:lstStyle>
          <a:p>
            <a:pPr>
              <a:defRPr/>
            </a:pPr>
            <a:endParaRPr lang="en-US"/>
          </a:p>
        </p:txBody>
      </p:sp>
      <p:sp>
        <p:nvSpPr>
          <p:cNvPr id="4" name="Slide Number Placeholder 17"/>
          <p:cNvSpPr>
            <a:spLocks noGrp="1"/>
          </p:cNvSpPr>
          <p:nvPr>
            <p:ph type="sldNum" sz="quarter" idx="12"/>
          </p:nvPr>
        </p:nvSpPr>
        <p:spPr/>
        <p:txBody>
          <a:bodyPr/>
          <a:lstStyle>
            <a:lvl1pPr>
              <a:defRPr/>
            </a:lvl1pPr>
          </a:lstStyle>
          <a:p>
            <a:pPr>
              <a:defRPr/>
            </a:pPr>
            <a:fld id="{5BA715F7-912A-4B47-BA7B-B1758F92B97D}" type="slidenum">
              <a:rPr lang="en-US"/>
              <a:pPr>
                <a:defRPr/>
              </a:pPr>
              <a:t>‹#›</a:t>
            </a:fld>
            <a:endParaRPr lang="en-US"/>
          </a:p>
        </p:txBody>
      </p:sp>
    </p:spTree>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240" y="1686084"/>
            <a:ext cx="4551680" cy="1038578"/>
          </a:xfrm>
        </p:spPr>
        <p:txBody>
          <a:bodyPr tIns="0" bIns="0" anchor="t"/>
          <a:lstStyle>
            <a:lvl1pPr algn="l">
              <a:buNone/>
              <a:defRPr sz="2600" b="1">
                <a:solidFill>
                  <a:schemeClr val="accent1"/>
                </a:solidFill>
              </a:defRPr>
            </a:lvl1pPr>
          </a:lstStyle>
          <a:p>
            <a:r>
              <a:rPr lang="en-US"/>
              <a:t>Click to edit Master title style</a:t>
            </a:r>
          </a:p>
        </p:txBody>
      </p:sp>
      <p:sp>
        <p:nvSpPr>
          <p:cNvPr id="3" name="Text Placeholder 2"/>
          <p:cNvSpPr>
            <a:spLocks noGrp="1"/>
          </p:cNvSpPr>
          <p:nvPr>
            <p:ph type="body" idx="2"/>
          </p:nvPr>
        </p:nvSpPr>
        <p:spPr>
          <a:xfrm>
            <a:off x="650240" y="304959"/>
            <a:ext cx="3901440" cy="1300480"/>
          </a:xfrm>
        </p:spPr>
        <p:txBody>
          <a:bodyPr lIns="65023" tIns="0" rIns="65023" bIns="0" anchor="b"/>
          <a:lstStyle>
            <a:lvl1pPr marL="0" indent="0" algn="l">
              <a:buNone/>
              <a:defRPr sz="2000"/>
            </a:lvl1pPr>
            <a:lvl2pPr>
              <a:buNone/>
              <a:defRPr sz="1700"/>
            </a:lvl2pPr>
            <a:lvl3pPr>
              <a:buNone/>
              <a:defRPr sz="1400"/>
            </a:lvl3pPr>
            <a:lvl4pPr>
              <a:buNone/>
              <a:defRPr sz="1300"/>
            </a:lvl4pPr>
            <a:lvl5pPr>
              <a:buNone/>
              <a:defRPr sz="1300"/>
            </a:lvl5pPr>
          </a:lstStyle>
          <a:p>
            <a:pPr lvl="0"/>
            <a:r>
              <a:rPr lang="en-US"/>
              <a:t>Click to edit Master text styles</a:t>
            </a:r>
          </a:p>
        </p:txBody>
      </p:sp>
      <p:sp>
        <p:nvSpPr>
          <p:cNvPr id="4" name="Content Placeholder 3"/>
          <p:cNvSpPr>
            <a:spLocks noGrp="1"/>
          </p:cNvSpPr>
          <p:nvPr>
            <p:ph sz="half" idx="1"/>
          </p:nvPr>
        </p:nvSpPr>
        <p:spPr>
          <a:xfrm>
            <a:off x="650240" y="2817707"/>
            <a:ext cx="10078720" cy="5418667"/>
          </a:xfrm>
        </p:spPr>
        <p:txBody>
          <a:bodyPr/>
          <a:lstStyle>
            <a:lvl1pPr>
              <a:defRPr sz="4000"/>
            </a:lvl1pPr>
            <a:lvl2pPr>
              <a:defRPr sz="3400"/>
            </a:lvl2pPr>
            <a:lvl3pPr>
              <a:defRPr sz="3100"/>
            </a:lvl3pPr>
            <a:lvl4pPr>
              <a:defRPr sz="2800"/>
            </a:lvl4pPr>
            <a:lvl5pPr>
              <a:defRPr sz="2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fld id="{945CFF4A-BC4C-4C28-BBB7-2454D8F9D304}" type="datetimeFigureOut">
              <a:rPr lang="en-US"/>
              <a:pPr>
                <a:defRPr/>
              </a:pPr>
              <a:t>11/26/20</a:t>
            </a:fld>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11599863" y="9132888"/>
            <a:ext cx="1084262" cy="520700"/>
          </a:xfrm>
        </p:spPr>
        <p:txBody>
          <a:bodyPr/>
          <a:lstStyle>
            <a:lvl1pPr>
              <a:defRPr/>
            </a:lvl1pPr>
          </a:lstStyle>
          <a:p>
            <a:pPr>
              <a:defRPr/>
            </a:pPr>
            <a:fld id="{34056AAB-6104-4D1F-9A5D-7DB82D8861DB}" type="slidenum">
              <a:rPr lang="en-US"/>
              <a:pPr>
                <a:defRPr/>
              </a:pPr>
              <a:t>‹#›</a:t>
            </a:fld>
            <a:endParaRPr lang="en-US"/>
          </a:p>
        </p:txBody>
      </p:sp>
    </p:spTree>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902908" y="2425897"/>
            <a:ext cx="4343279" cy="1783194"/>
          </a:xfrm>
        </p:spPr>
        <p:txBody>
          <a:bodyPr anchor="b"/>
          <a:lstStyle>
            <a:lvl1pPr algn="l">
              <a:buNone/>
              <a:defRPr sz="3100" b="1">
                <a:solidFill>
                  <a:schemeClr val="accent1"/>
                </a:solidFill>
              </a:defRPr>
            </a:lvl1pPr>
          </a:lstStyle>
          <a:p>
            <a:r>
              <a:rPr lang="en-US"/>
              <a:t>Click to edit Master title style</a:t>
            </a:r>
          </a:p>
        </p:txBody>
      </p:sp>
      <p:sp>
        <p:nvSpPr>
          <p:cNvPr id="3" name="Picture Placeholder 2"/>
          <p:cNvSpPr>
            <a:spLocks noGrp="1"/>
          </p:cNvSpPr>
          <p:nvPr>
            <p:ph type="pic" idx="1"/>
          </p:nvPr>
        </p:nvSpPr>
        <p:spPr>
          <a:xfrm>
            <a:off x="1515560" y="1450534"/>
            <a:ext cx="5852160" cy="5852160"/>
          </a:xfrm>
          <a:prstGeom prst="ellipse">
            <a:avLst/>
          </a:prstGeom>
          <a:solidFill>
            <a:schemeClr val="bg2">
              <a:shade val="50000"/>
            </a:schemeClr>
          </a:solidFill>
          <a:ln w="50800" cap="flat">
            <a:solidFill>
              <a:schemeClr val="bg2"/>
            </a:solidFill>
            <a:miter lim="800000"/>
          </a:ln>
          <a:effectLst>
            <a:outerShdw blurRad="152000" dist="345000" dir="5400000" sx="-80000" sy="-18000" rotWithShape="0">
              <a:srgbClr val="000000">
                <a:alpha val="25000"/>
              </a:srgbClr>
            </a:outerShdw>
          </a:effectLst>
          <a:scene3d>
            <a:camera prst="orthographicFront"/>
            <a:lightRig rig="contrasting" dir="t">
              <a:rot lat="0" lon="0" rev="2400000"/>
            </a:lightRig>
          </a:scene3d>
          <a:sp3d contourW="7620">
            <a:bevelT w="63500" h="63500"/>
            <a:contourClr>
              <a:schemeClr val="bg2">
                <a:shade val="50000"/>
              </a:schemeClr>
            </a:contourClr>
          </a:sp3d>
        </p:spPr>
        <p:txBody>
          <a:bodyPr>
            <a:normAutofit/>
          </a:bodyPr>
          <a:lstStyle>
            <a:lvl1pPr marL="0" indent="0">
              <a:buNone/>
              <a:defRPr sz="4600"/>
            </a:lvl1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7902911" y="4264910"/>
            <a:ext cx="4343276" cy="3788063"/>
          </a:xfrm>
        </p:spPr>
        <p:txBody>
          <a:bodyPr lIns="65023" rIns="65023"/>
          <a:lstStyle>
            <a:lvl1pPr marL="0" indent="0">
              <a:buFontTx/>
              <a:buNone/>
              <a:defRPr sz="1700"/>
            </a:lvl1pPr>
            <a:lvl2pPr>
              <a:buFontTx/>
              <a:buNone/>
              <a:defRPr sz="1700"/>
            </a:lvl2pPr>
            <a:lvl3pPr>
              <a:buFontTx/>
              <a:buNone/>
              <a:defRPr sz="1400"/>
            </a:lvl3pPr>
            <a:lvl4pPr>
              <a:buFontTx/>
              <a:buNone/>
              <a:defRPr sz="1300"/>
            </a:lvl4pPr>
            <a:lvl5pPr>
              <a:buFontTx/>
              <a:buNone/>
              <a:defRPr sz="1300"/>
            </a:lvl5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fld id="{8CF5A009-AFF8-4320-BA7D-5C60759A3BA7}" type="datetimeFigureOut">
              <a:rPr lang="en-US"/>
              <a:pPr>
                <a:defRPr/>
              </a:pPr>
              <a:t>11/26/20</a:t>
            </a:fld>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D2DA88A3-E4FD-45C6-BD3E-A8161212E408}" type="slidenum">
              <a:rPr lang="en-US"/>
              <a:pPr>
                <a:defRPr/>
              </a:pPr>
              <a:t>‹#›</a:t>
            </a:fld>
            <a:endParaRPr lang="en-US"/>
          </a:p>
        </p:txBody>
      </p:sp>
    </p:spTree>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4000">
              <a:schemeClr val="bg2">
                <a:tint val="78000"/>
                <a:satMod val="220000"/>
              </a:schemeClr>
            </a:gs>
            <a:gs pos="100000">
              <a:schemeClr val="bg2">
                <a:shade val="35000"/>
                <a:satMod val="155000"/>
              </a:schemeClr>
            </a:gs>
          </a:gsLst>
          <a:path path="circle">
            <a:fillToRect l="60000" t="50000" r="40000" b="50000"/>
          </a:path>
          <a:tileRect/>
        </a:gradFill>
        <a:effectLst/>
      </p:bgPr>
    </p:bg>
    <p:spTree>
      <p:nvGrpSpPr>
        <p:cNvPr id="1" name=""/>
        <p:cNvGrpSpPr/>
        <p:nvPr/>
      </p:nvGrpSpPr>
      <p:grpSpPr>
        <a:xfrm>
          <a:off x="0" y="0"/>
          <a:ext cx="0" cy="0"/>
          <a:chOff x="0" y="0"/>
          <a:chExt cx="0" cy="0"/>
        </a:xfrm>
      </p:grpSpPr>
      <p:sp>
        <p:nvSpPr>
          <p:cNvPr id="12" name="Freeform 11"/>
          <p:cNvSpPr>
            <a:spLocks/>
          </p:cNvSpPr>
          <p:nvPr/>
        </p:nvSpPr>
        <p:spPr bwMode="auto">
          <a:xfrm>
            <a:off x="0" y="6757988"/>
            <a:ext cx="13004800" cy="3005137"/>
          </a:xfrm>
          <a:custGeom>
            <a:avLst/>
            <a:gdLst>
              <a:gd name="T0" fmla="*/ 0 w 5760"/>
              <a:gd name="T1" fmla="*/ 2406819 h 1331"/>
              <a:gd name="T2" fmla="*/ 0 w 5760"/>
              <a:gd name="T3" fmla="*/ 3005137 h 1331"/>
              <a:gd name="T4" fmla="*/ 13004800 w 5760"/>
              <a:gd name="T5" fmla="*/ 3005137 h 1331"/>
              <a:gd name="T6" fmla="*/ 13004800 w 5760"/>
              <a:gd name="T7" fmla="*/ 0 h 1331"/>
              <a:gd name="T8" fmla="*/ 0 w 5760"/>
              <a:gd name="T9" fmla="*/ 2406819 h 1331"/>
              <a:gd name="T10" fmla="*/ 0 60000 65536"/>
              <a:gd name="T11" fmla="*/ 0 60000 65536"/>
              <a:gd name="T12" fmla="*/ 0 60000 65536"/>
              <a:gd name="T13" fmla="*/ 0 60000 65536"/>
              <a:gd name="T14" fmla="*/ 0 60000 65536"/>
              <a:gd name="T15" fmla="*/ 0 w 5760"/>
              <a:gd name="T16" fmla="*/ 0 h 1331"/>
              <a:gd name="T17" fmla="*/ 5760 w 5760"/>
              <a:gd name="T18" fmla="*/ 1331 h 1331"/>
            </a:gdLst>
            <a:ahLst/>
            <a:cxnLst>
              <a:cxn ang="T10">
                <a:pos x="T0" y="T1"/>
              </a:cxn>
              <a:cxn ang="T11">
                <a:pos x="T2" y="T3"/>
              </a:cxn>
              <a:cxn ang="T12">
                <a:pos x="T4" y="T5"/>
              </a:cxn>
              <a:cxn ang="T13">
                <a:pos x="T6" y="T7"/>
              </a:cxn>
              <a:cxn ang="T14">
                <a:pos x="T8" y="T9"/>
              </a:cxn>
            </a:cxnLst>
            <a:rect l="T15" t="T16" r="T17" b="T18"/>
            <a:pathLst>
              <a:path w="5760" h="1331">
                <a:moveTo>
                  <a:pt x="0" y="1066"/>
                </a:moveTo>
                <a:lnTo>
                  <a:pt x="0" y="1331"/>
                </a:lnTo>
                <a:lnTo>
                  <a:pt x="5760" y="1331"/>
                </a:lnTo>
                <a:lnTo>
                  <a:pt x="5760" y="0"/>
                </a:lnTo>
                <a:cubicBezTo>
                  <a:pt x="3220" y="1206"/>
                  <a:pt x="2250" y="1146"/>
                  <a:pt x="0" y="1066"/>
                </a:cubicBezTo>
                <a:close/>
              </a:path>
            </a:pathLst>
          </a:custGeom>
          <a:solidFill>
            <a:srgbClr val="7C7C7C">
              <a:alpha val="45097"/>
            </a:srgbClr>
          </a:solidFill>
          <a:ln w="9525" cap="flat" cmpd="sng">
            <a:noFill/>
            <a:prstDash val="solid"/>
            <a:round/>
            <a:headEnd type="none" w="med" len="med"/>
            <a:tailEnd type="none" w="med" len="med"/>
          </a:ln>
          <a:effectLst>
            <a:outerShdw dist="44450" dir="16200000" algn="ctr" rotWithShape="0">
              <a:srgbClr val="000000">
                <a:alpha val="34998"/>
              </a:srgbClr>
            </a:outerShdw>
          </a:effectLst>
        </p:spPr>
        <p:txBody>
          <a:bodyPr lIns="130046" tIns="65023" rIns="130046" bIns="65023"/>
          <a:lstStyle/>
          <a:p>
            <a:pPr>
              <a:defRPr/>
            </a:pPr>
            <a:endParaRPr lang="en-US">
              <a:ea typeface="ＭＳ Ｐゴシック" charset="-128"/>
            </a:endParaRPr>
          </a:p>
        </p:txBody>
      </p:sp>
      <p:sp>
        <p:nvSpPr>
          <p:cNvPr id="16" name="Freeform 15"/>
          <p:cNvSpPr>
            <a:spLocks/>
          </p:cNvSpPr>
          <p:nvPr/>
        </p:nvSpPr>
        <p:spPr bwMode="auto">
          <a:xfrm>
            <a:off x="10404475" y="0"/>
            <a:ext cx="2600325" cy="9753600"/>
          </a:xfrm>
          <a:custGeom>
            <a:avLst/>
            <a:gdLst>
              <a:gd name="T0" fmla="*/ 2147483647 w 1914"/>
              <a:gd name="T1" fmla="*/ 45688034 h 4329"/>
              <a:gd name="T2" fmla="*/ 2147483647 w 1914"/>
              <a:gd name="T3" fmla="*/ 2147483647 h 4329"/>
              <a:gd name="T4" fmla="*/ 376532223 w 1914"/>
              <a:gd name="T5" fmla="*/ 2147483647 h 4329"/>
              <a:gd name="T6" fmla="*/ 0 w 1914"/>
              <a:gd name="T7" fmla="*/ 0 h 4329"/>
              <a:gd name="T8" fmla="*/ 2147483647 w 1914"/>
              <a:gd name="T9" fmla="*/ 45688034 h 432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14" h="4329">
                <a:moveTo>
                  <a:pt x="1914" y="9"/>
                </a:moveTo>
                <a:lnTo>
                  <a:pt x="1914" y="4329"/>
                </a:lnTo>
                <a:lnTo>
                  <a:pt x="204" y="4327"/>
                </a:lnTo>
                <a:cubicBezTo>
                  <a:pt x="1288" y="3574"/>
                  <a:pt x="2082" y="1734"/>
                  <a:pt x="0" y="0"/>
                </a:cubicBezTo>
                <a:lnTo>
                  <a:pt x="1914" y="9"/>
                </a:lnTo>
                <a:close/>
              </a:path>
            </a:pathLst>
          </a:custGeom>
          <a:solidFill>
            <a:srgbClr val="595959">
              <a:alpha val="39999"/>
            </a:srgbClr>
          </a:solidFill>
          <a:ln w="9525" cap="flat" cmpd="sng">
            <a:noFill/>
            <a:prstDash val="solid"/>
            <a:round/>
            <a:headEnd type="none" w="med" len="med"/>
            <a:tailEnd type="none" w="med" len="med"/>
          </a:ln>
          <a:effectLst>
            <a:outerShdw dist="50800" dir="10800000" algn="ctr" rotWithShape="0">
              <a:srgbClr val="000000">
                <a:alpha val="45000"/>
              </a:srgbClr>
            </a:outerShdw>
          </a:effectLst>
        </p:spPr>
        <p:txBody>
          <a:bodyPr lIns="130046" tIns="65023" rIns="130046" bIns="65023"/>
          <a:lstStyle/>
          <a:p>
            <a:pPr>
              <a:defRPr/>
            </a:pPr>
            <a:endParaRPr lang="en-US">
              <a:ea typeface="ＭＳ Ｐゴシック" charset="-128"/>
            </a:endParaRPr>
          </a:p>
        </p:txBody>
      </p:sp>
      <p:sp>
        <p:nvSpPr>
          <p:cNvPr id="1028" name="Title Placeholder 8"/>
          <p:cNvSpPr>
            <a:spLocks noGrp="1"/>
          </p:cNvSpPr>
          <p:nvPr>
            <p:ph type="title"/>
          </p:nvPr>
        </p:nvSpPr>
        <p:spPr bwMode="auto">
          <a:xfrm>
            <a:off x="650875" y="390525"/>
            <a:ext cx="10620375" cy="1625600"/>
          </a:xfrm>
          <a:prstGeom prst="rect">
            <a:avLst/>
          </a:prstGeom>
          <a:noFill/>
          <a:ln w="9525">
            <a:noFill/>
            <a:miter lim="800000"/>
            <a:headEnd/>
            <a:tailEnd/>
          </a:ln>
        </p:spPr>
        <p:txBody>
          <a:bodyPr vert="horz" wrap="square" lIns="65023" tIns="65023" rIns="65023" bIns="65023" numCol="1" anchor="ctr" anchorCtr="0" compatLnSpc="1">
            <a:prstTxWarp prst="textNoShape">
              <a:avLst/>
            </a:prstTxWarp>
          </a:bodyPr>
          <a:lstStyle/>
          <a:p>
            <a:pPr lvl="0"/>
            <a:r>
              <a:rPr lang="en-US"/>
              <a:t>Click to edit Master title style</a:t>
            </a:r>
          </a:p>
        </p:txBody>
      </p:sp>
      <p:sp>
        <p:nvSpPr>
          <p:cNvPr id="1029" name="Text Placeholder 29"/>
          <p:cNvSpPr>
            <a:spLocks noGrp="1"/>
          </p:cNvSpPr>
          <p:nvPr>
            <p:ph type="body" idx="1"/>
          </p:nvPr>
        </p:nvSpPr>
        <p:spPr bwMode="auto">
          <a:xfrm>
            <a:off x="650875" y="2276475"/>
            <a:ext cx="10620375" cy="6435725"/>
          </a:xfrm>
          <a:prstGeom prst="rect">
            <a:avLst/>
          </a:prstGeom>
          <a:noFill/>
          <a:ln w="9525">
            <a:noFill/>
            <a:miter lim="800000"/>
            <a:headEnd/>
            <a:tailEnd/>
          </a:ln>
        </p:spPr>
        <p:txBody>
          <a:bodyPr vert="horz" wrap="square" lIns="130046" tIns="65023" rIns="130046" bIns="6502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9"/>
          <p:cNvSpPr>
            <a:spLocks noGrp="1"/>
          </p:cNvSpPr>
          <p:nvPr>
            <p:ph type="dt" sz="half" idx="2"/>
          </p:nvPr>
        </p:nvSpPr>
        <p:spPr>
          <a:xfrm>
            <a:off x="650875" y="9132888"/>
            <a:ext cx="3033713" cy="520700"/>
          </a:xfrm>
          <a:prstGeom prst="rect">
            <a:avLst/>
          </a:prstGeom>
        </p:spPr>
        <p:txBody>
          <a:bodyPr vert="horz" wrap="square" lIns="130046" tIns="65023" rIns="130046" bIns="0" numCol="1" anchor="b" anchorCtr="0" compatLnSpc="1">
            <a:prstTxWarp prst="textNoShape">
              <a:avLst/>
            </a:prstTxWarp>
          </a:bodyPr>
          <a:lstStyle>
            <a:lvl1pPr algn="l" hangingPunct="1">
              <a:defRPr sz="1400">
                <a:solidFill>
                  <a:srgbClr val="9DADBC"/>
                </a:solidFill>
                <a:ea typeface="ＭＳ Ｐゴシック" charset="-128"/>
              </a:defRPr>
            </a:lvl1pPr>
          </a:lstStyle>
          <a:p>
            <a:pPr>
              <a:defRPr/>
            </a:pPr>
            <a:fld id="{8F6E7C4F-16FB-4232-9056-4B1A3B153A92}" type="datetimeFigureOut">
              <a:rPr lang="en-US"/>
              <a:pPr>
                <a:defRPr/>
              </a:pPr>
              <a:t>11/26/20</a:t>
            </a:fld>
            <a:endParaRPr lang="en-US"/>
          </a:p>
        </p:txBody>
      </p:sp>
      <p:sp>
        <p:nvSpPr>
          <p:cNvPr id="22" name="Footer Placeholder 21"/>
          <p:cNvSpPr>
            <a:spLocks noGrp="1"/>
          </p:cNvSpPr>
          <p:nvPr>
            <p:ph type="ftr" sz="quarter" idx="3"/>
          </p:nvPr>
        </p:nvSpPr>
        <p:spPr>
          <a:xfrm>
            <a:off x="4443413" y="9132888"/>
            <a:ext cx="4117975" cy="520700"/>
          </a:xfrm>
          <a:prstGeom prst="rect">
            <a:avLst/>
          </a:prstGeom>
        </p:spPr>
        <p:txBody>
          <a:bodyPr vert="horz" lIns="0" tIns="65023" rIns="0" bIns="0" anchor="b"/>
          <a:lstStyle>
            <a:lvl1pPr algn="ctr" eaLnBrk="1" latinLnBrk="0" hangingPunct="1">
              <a:defRPr kumimoji="0" sz="1400">
                <a:solidFill>
                  <a:schemeClr val="tx2">
                    <a:shade val="50000"/>
                  </a:schemeClr>
                </a:solidFill>
                <a:ea typeface="Helvetica Light" charset="0"/>
                <a:cs typeface="Helvetica Light" charset="0"/>
              </a:defRPr>
            </a:lvl1pPr>
          </a:lstStyle>
          <a:p>
            <a:pPr>
              <a:defRPr/>
            </a:pPr>
            <a:endParaRPr lang="en-US"/>
          </a:p>
        </p:txBody>
      </p:sp>
      <p:sp>
        <p:nvSpPr>
          <p:cNvPr id="18" name="Slide Number Placeholder 17"/>
          <p:cNvSpPr>
            <a:spLocks noGrp="1"/>
          </p:cNvSpPr>
          <p:nvPr>
            <p:ph type="sldNum" sz="quarter" idx="4"/>
          </p:nvPr>
        </p:nvSpPr>
        <p:spPr>
          <a:xfrm>
            <a:off x="11596688" y="9132888"/>
            <a:ext cx="1082675" cy="520700"/>
          </a:xfrm>
          <a:prstGeom prst="rect">
            <a:avLst/>
          </a:prstGeom>
        </p:spPr>
        <p:txBody>
          <a:bodyPr vert="horz" wrap="square" lIns="0" tIns="0" rIns="0" bIns="0" numCol="1" anchor="b" anchorCtr="0" compatLnSpc="1">
            <a:prstTxWarp prst="textNoShape">
              <a:avLst/>
            </a:prstTxWarp>
          </a:bodyPr>
          <a:lstStyle>
            <a:lvl1pPr algn="r" hangingPunct="1">
              <a:defRPr sz="1400">
                <a:solidFill>
                  <a:srgbClr val="9DADBC"/>
                </a:solidFill>
                <a:ea typeface="ＭＳ Ｐゴシック" charset="-128"/>
              </a:defRPr>
            </a:lvl1pPr>
          </a:lstStyle>
          <a:p>
            <a:pPr>
              <a:defRPr/>
            </a:pPr>
            <a:fld id="{EB586BE3-0D45-49AC-864A-6D67BEEDF1EC}" type="slidenum">
              <a:rPr lang="en-US"/>
              <a:pPr>
                <a:defRPr/>
              </a:pPr>
              <a:t>‹#›</a:t>
            </a:fld>
            <a:endParaRPr lang="en-US"/>
          </a:p>
        </p:txBody>
      </p:sp>
    </p:spTree>
  </p:cSld>
  <p:clrMap bg1="dk1" tx1="lt1" bg2="dk2" tx2="lt2" accent1="accent1" accent2="accent2" accent3="accent3" accent4="accent4" accent5="accent5" accent6="accent6" hlink="hlink" folHlink="folHlink"/>
  <p:sldLayoutIdLst>
    <p:sldLayoutId id="2147484045" r:id="rId1"/>
    <p:sldLayoutId id="2147484046" r:id="rId2"/>
    <p:sldLayoutId id="2147484047" r:id="rId3"/>
    <p:sldLayoutId id="2147484048" r:id="rId4"/>
    <p:sldLayoutId id="2147484049" r:id="rId5"/>
    <p:sldLayoutId id="2147484050" r:id="rId6"/>
    <p:sldLayoutId id="2147484051" r:id="rId7"/>
    <p:sldLayoutId id="2147484052" r:id="rId8"/>
    <p:sldLayoutId id="2147484053" r:id="rId9"/>
    <p:sldLayoutId id="2147484054" r:id="rId10"/>
    <p:sldLayoutId id="2147484055" r:id="rId11"/>
  </p:sldLayoutIdLst>
  <p:transition spd="med">
    <p:fade/>
  </p:transition>
  <p:txStyles>
    <p:titleStyle>
      <a:lvl1pPr algn="l" rtl="0" eaLnBrk="0" fontAlgn="base" hangingPunct="0">
        <a:spcBef>
          <a:spcPct val="0"/>
        </a:spcBef>
        <a:spcAft>
          <a:spcPct val="0"/>
        </a:spcAft>
        <a:defRPr sz="6500" kern="1200">
          <a:solidFill>
            <a:schemeClr val="tx1"/>
          </a:solidFill>
          <a:latin typeface="+mj-lt"/>
          <a:ea typeface="MS PGothic" pitchFamily="34" charset="-128"/>
          <a:cs typeface="+mj-cs"/>
        </a:defRPr>
      </a:lvl1pPr>
      <a:lvl2pPr algn="l" rtl="0" eaLnBrk="0" fontAlgn="base" hangingPunct="0">
        <a:spcBef>
          <a:spcPct val="0"/>
        </a:spcBef>
        <a:spcAft>
          <a:spcPct val="0"/>
        </a:spcAft>
        <a:defRPr sz="6500">
          <a:solidFill>
            <a:schemeClr val="tx1"/>
          </a:solidFill>
          <a:latin typeface="Franklin Gothic Book" pitchFamily="34" charset="0"/>
          <a:ea typeface="MS PGothic" pitchFamily="34" charset="-128"/>
        </a:defRPr>
      </a:lvl2pPr>
      <a:lvl3pPr algn="l" rtl="0" eaLnBrk="0" fontAlgn="base" hangingPunct="0">
        <a:spcBef>
          <a:spcPct val="0"/>
        </a:spcBef>
        <a:spcAft>
          <a:spcPct val="0"/>
        </a:spcAft>
        <a:defRPr sz="6500">
          <a:solidFill>
            <a:schemeClr val="tx1"/>
          </a:solidFill>
          <a:latin typeface="Franklin Gothic Book" pitchFamily="34" charset="0"/>
          <a:ea typeface="MS PGothic" pitchFamily="34" charset="-128"/>
        </a:defRPr>
      </a:lvl3pPr>
      <a:lvl4pPr algn="l" rtl="0" eaLnBrk="0" fontAlgn="base" hangingPunct="0">
        <a:spcBef>
          <a:spcPct val="0"/>
        </a:spcBef>
        <a:spcAft>
          <a:spcPct val="0"/>
        </a:spcAft>
        <a:defRPr sz="6500">
          <a:solidFill>
            <a:schemeClr val="tx1"/>
          </a:solidFill>
          <a:latin typeface="Franklin Gothic Book" pitchFamily="34" charset="0"/>
          <a:ea typeface="MS PGothic" pitchFamily="34" charset="-128"/>
        </a:defRPr>
      </a:lvl4pPr>
      <a:lvl5pPr algn="l" rtl="0" eaLnBrk="0" fontAlgn="base" hangingPunct="0">
        <a:spcBef>
          <a:spcPct val="0"/>
        </a:spcBef>
        <a:spcAft>
          <a:spcPct val="0"/>
        </a:spcAft>
        <a:defRPr sz="6500">
          <a:solidFill>
            <a:schemeClr val="tx1"/>
          </a:solidFill>
          <a:latin typeface="Franklin Gothic Book" pitchFamily="34" charset="0"/>
          <a:ea typeface="MS PGothic" pitchFamily="34" charset="-128"/>
        </a:defRPr>
      </a:lvl5pPr>
      <a:lvl6pPr marL="457200" algn="l" rtl="0" fontAlgn="base">
        <a:spcBef>
          <a:spcPct val="0"/>
        </a:spcBef>
        <a:spcAft>
          <a:spcPct val="0"/>
        </a:spcAft>
        <a:defRPr sz="6500">
          <a:solidFill>
            <a:schemeClr val="tx1"/>
          </a:solidFill>
          <a:latin typeface="Franklin Gothic Book" pitchFamily="34" charset="0"/>
        </a:defRPr>
      </a:lvl6pPr>
      <a:lvl7pPr marL="914400" algn="l" rtl="0" fontAlgn="base">
        <a:spcBef>
          <a:spcPct val="0"/>
        </a:spcBef>
        <a:spcAft>
          <a:spcPct val="0"/>
        </a:spcAft>
        <a:defRPr sz="6500">
          <a:solidFill>
            <a:schemeClr val="tx1"/>
          </a:solidFill>
          <a:latin typeface="Franklin Gothic Book" pitchFamily="34" charset="0"/>
        </a:defRPr>
      </a:lvl7pPr>
      <a:lvl8pPr marL="1371600" algn="l" rtl="0" fontAlgn="base">
        <a:spcBef>
          <a:spcPct val="0"/>
        </a:spcBef>
        <a:spcAft>
          <a:spcPct val="0"/>
        </a:spcAft>
        <a:defRPr sz="6500">
          <a:solidFill>
            <a:schemeClr val="tx1"/>
          </a:solidFill>
          <a:latin typeface="Franklin Gothic Book" pitchFamily="34" charset="0"/>
        </a:defRPr>
      </a:lvl8pPr>
      <a:lvl9pPr marL="1828800" algn="l" rtl="0" fontAlgn="base">
        <a:spcBef>
          <a:spcPct val="0"/>
        </a:spcBef>
        <a:spcAft>
          <a:spcPct val="0"/>
        </a:spcAft>
        <a:defRPr sz="6500">
          <a:solidFill>
            <a:schemeClr val="tx1"/>
          </a:solidFill>
          <a:latin typeface="Franklin Gothic Book" pitchFamily="34" charset="0"/>
        </a:defRPr>
      </a:lvl9pPr>
    </p:titleStyle>
    <p:bodyStyle>
      <a:lvl1pPr marL="596900" indent="-546100" algn="l" rtl="0" eaLnBrk="0" fontAlgn="base" hangingPunct="0">
        <a:spcBef>
          <a:spcPct val="20000"/>
        </a:spcBef>
        <a:spcAft>
          <a:spcPct val="0"/>
        </a:spcAft>
        <a:buClr>
          <a:schemeClr val="accent1"/>
        </a:buClr>
        <a:buSzPct val="80000"/>
        <a:buFont typeface="Wingdings 2" pitchFamily="18" charset="2"/>
        <a:buChar char=""/>
        <a:defRPr sz="4300" kern="1200">
          <a:solidFill>
            <a:schemeClr val="tx1"/>
          </a:solidFill>
          <a:latin typeface="+mn-lt"/>
          <a:ea typeface="MS PGothic" pitchFamily="34" charset="-128"/>
          <a:cs typeface="+mn-cs"/>
        </a:defRPr>
      </a:lvl1pPr>
      <a:lvl2pPr marL="1027113" indent="-388938" algn="l" rtl="0" eaLnBrk="0" fontAlgn="base" hangingPunct="0">
        <a:spcBef>
          <a:spcPct val="20000"/>
        </a:spcBef>
        <a:spcAft>
          <a:spcPct val="0"/>
        </a:spcAft>
        <a:buClr>
          <a:schemeClr val="accent1"/>
        </a:buClr>
        <a:buSzPct val="90000"/>
        <a:buFont typeface="Wingdings 2" pitchFamily="18" charset="2"/>
        <a:buChar char=""/>
        <a:defRPr sz="3700" kern="1200">
          <a:solidFill>
            <a:schemeClr val="tx1"/>
          </a:solidFill>
          <a:latin typeface="+mn-lt"/>
          <a:ea typeface="MS PGothic" pitchFamily="34" charset="-128"/>
          <a:cs typeface="+mn-cs"/>
        </a:defRPr>
      </a:lvl2pPr>
      <a:lvl3pPr marL="1430338" indent="-363538" algn="l" rtl="0" eaLnBrk="0" fontAlgn="base" hangingPunct="0">
        <a:spcBef>
          <a:spcPct val="20000"/>
        </a:spcBef>
        <a:spcAft>
          <a:spcPct val="0"/>
        </a:spcAft>
        <a:buClr>
          <a:schemeClr val="accent2"/>
        </a:buClr>
        <a:buSzPct val="85000"/>
        <a:buFont typeface="Arial" pitchFamily="34" charset="0"/>
        <a:buChar char="○"/>
        <a:defRPr sz="3400" kern="1200">
          <a:solidFill>
            <a:schemeClr val="tx1"/>
          </a:solidFill>
          <a:latin typeface="+mn-lt"/>
          <a:ea typeface="MS PGothic" pitchFamily="34" charset="-128"/>
          <a:cs typeface="+mn-cs"/>
        </a:defRPr>
      </a:lvl3pPr>
      <a:lvl4pPr marL="1819275" indent="-336550" algn="l" rtl="0" eaLnBrk="0" fontAlgn="base" hangingPunct="0">
        <a:spcBef>
          <a:spcPct val="20000"/>
        </a:spcBef>
        <a:spcAft>
          <a:spcPct val="0"/>
        </a:spcAft>
        <a:buClr>
          <a:srgbClr val="FEB80A"/>
        </a:buClr>
        <a:buSzPct val="90000"/>
        <a:buFont typeface="Wingdings 2" pitchFamily="18" charset="2"/>
        <a:buChar char=""/>
        <a:defRPr sz="2800" kern="1200">
          <a:solidFill>
            <a:schemeClr val="tx1"/>
          </a:solidFill>
          <a:latin typeface="+mn-lt"/>
          <a:ea typeface="MS PGothic" pitchFamily="34" charset="-128"/>
          <a:cs typeface="+mn-cs"/>
        </a:defRPr>
      </a:lvl4pPr>
      <a:lvl5pPr marL="2119313" indent="-258763" algn="l" rtl="0" eaLnBrk="0" fontAlgn="base" hangingPunct="0">
        <a:spcBef>
          <a:spcPct val="20000"/>
        </a:spcBef>
        <a:spcAft>
          <a:spcPct val="0"/>
        </a:spcAft>
        <a:buClr>
          <a:srgbClr val="00ADDC"/>
        </a:buClr>
        <a:buSzPct val="100000"/>
        <a:buFont typeface="Arial" pitchFamily="34" charset="0"/>
        <a:buChar char="-"/>
        <a:defRPr sz="2800" kern="1200">
          <a:solidFill>
            <a:schemeClr val="tx1"/>
          </a:solidFill>
          <a:latin typeface="+mn-lt"/>
          <a:ea typeface="MS PGothic" pitchFamily="34" charset="-128"/>
          <a:cs typeface="+mn-cs"/>
        </a:defRPr>
      </a:lvl5pPr>
      <a:lvl6pPr marL="2418855" indent="-260092" algn="l" rtl="0" eaLnBrk="1" latinLnBrk="0" hangingPunct="1">
        <a:spcBef>
          <a:spcPct val="20000"/>
        </a:spcBef>
        <a:buClr>
          <a:schemeClr val="accent5"/>
        </a:buClr>
        <a:buFont typeface="Arial"/>
        <a:buChar char="-"/>
        <a:defRPr kumimoji="0" sz="2800" kern="1200" baseline="0">
          <a:solidFill>
            <a:schemeClr val="tx1"/>
          </a:solidFill>
          <a:latin typeface="+mn-lt"/>
          <a:ea typeface="+mn-ea"/>
          <a:cs typeface="+mn-cs"/>
        </a:defRPr>
      </a:lvl6pPr>
      <a:lvl7pPr marL="2730965" indent="-260092" algn="l" rtl="0" eaLnBrk="1" latinLnBrk="0" hangingPunct="1">
        <a:spcBef>
          <a:spcPct val="20000"/>
        </a:spcBef>
        <a:buClr>
          <a:schemeClr val="accent6"/>
        </a:buClr>
        <a:buSzPct val="100000"/>
        <a:buFont typeface="Arial"/>
        <a:buChar char="•"/>
        <a:defRPr kumimoji="0" sz="2600" kern="1200" baseline="0">
          <a:solidFill>
            <a:schemeClr val="tx1"/>
          </a:solidFill>
          <a:latin typeface="+mn-lt"/>
          <a:ea typeface="+mn-ea"/>
          <a:cs typeface="+mn-cs"/>
        </a:defRPr>
      </a:lvl7pPr>
      <a:lvl8pPr marL="3043076" indent="-260092" algn="l" rtl="0" eaLnBrk="1" latinLnBrk="0" hangingPunct="1">
        <a:spcBef>
          <a:spcPct val="20000"/>
        </a:spcBef>
        <a:buClr>
          <a:schemeClr val="accent6"/>
        </a:buClr>
        <a:buFont typeface="Arial"/>
        <a:buChar char="▪"/>
        <a:defRPr kumimoji="0" sz="2300" kern="1200">
          <a:solidFill>
            <a:schemeClr val="tx1"/>
          </a:solidFill>
          <a:latin typeface="+mn-lt"/>
          <a:ea typeface="+mn-ea"/>
          <a:cs typeface="+mn-cs"/>
        </a:defRPr>
      </a:lvl8pPr>
      <a:lvl9pPr marL="3316172" indent="-260092" algn="l" rtl="0" eaLnBrk="1" latinLnBrk="0" hangingPunct="1">
        <a:spcBef>
          <a:spcPct val="20000"/>
        </a:spcBef>
        <a:buClr>
          <a:schemeClr val="accent6"/>
        </a:buClr>
        <a:buFont typeface="Arial"/>
        <a:buChar char="•"/>
        <a:defRPr kumimoji="0" sz="23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650230" algn="l" rtl="0" eaLnBrk="1" latinLnBrk="0" hangingPunct="1">
        <a:defRPr kumimoji="0" kern="1200">
          <a:solidFill>
            <a:schemeClr val="tx1"/>
          </a:solidFill>
          <a:latin typeface="+mn-lt"/>
          <a:ea typeface="+mn-ea"/>
          <a:cs typeface="+mn-cs"/>
        </a:defRPr>
      </a:lvl2pPr>
      <a:lvl3pPr marL="1300460" algn="l" rtl="0" eaLnBrk="1" latinLnBrk="0" hangingPunct="1">
        <a:defRPr kumimoji="0" kern="1200">
          <a:solidFill>
            <a:schemeClr val="tx1"/>
          </a:solidFill>
          <a:latin typeface="+mn-lt"/>
          <a:ea typeface="+mn-ea"/>
          <a:cs typeface="+mn-cs"/>
        </a:defRPr>
      </a:lvl3pPr>
      <a:lvl4pPr marL="1950690" algn="l" rtl="0" eaLnBrk="1" latinLnBrk="0" hangingPunct="1">
        <a:defRPr kumimoji="0" kern="1200">
          <a:solidFill>
            <a:schemeClr val="tx1"/>
          </a:solidFill>
          <a:latin typeface="+mn-lt"/>
          <a:ea typeface="+mn-ea"/>
          <a:cs typeface="+mn-cs"/>
        </a:defRPr>
      </a:lvl4pPr>
      <a:lvl5pPr marL="2600919" algn="l" rtl="0" eaLnBrk="1" latinLnBrk="0" hangingPunct="1">
        <a:defRPr kumimoji="0" kern="1200">
          <a:solidFill>
            <a:schemeClr val="tx1"/>
          </a:solidFill>
          <a:latin typeface="+mn-lt"/>
          <a:ea typeface="+mn-ea"/>
          <a:cs typeface="+mn-cs"/>
        </a:defRPr>
      </a:lvl5pPr>
      <a:lvl6pPr marL="3251149" algn="l" rtl="0" eaLnBrk="1" latinLnBrk="0" hangingPunct="1">
        <a:defRPr kumimoji="0" kern="1200">
          <a:solidFill>
            <a:schemeClr val="tx1"/>
          </a:solidFill>
          <a:latin typeface="+mn-lt"/>
          <a:ea typeface="+mn-ea"/>
          <a:cs typeface="+mn-cs"/>
        </a:defRPr>
      </a:lvl6pPr>
      <a:lvl7pPr marL="3901379" algn="l" rtl="0" eaLnBrk="1" latinLnBrk="0" hangingPunct="1">
        <a:defRPr kumimoji="0" kern="1200">
          <a:solidFill>
            <a:schemeClr val="tx1"/>
          </a:solidFill>
          <a:latin typeface="+mn-lt"/>
          <a:ea typeface="+mn-ea"/>
          <a:cs typeface="+mn-cs"/>
        </a:defRPr>
      </a:lvl7pPr>
      <a:lvl8pPr marL="4551609" algn="l" rtl="0" eaLnBrk="1" latinLnBrk="0" hangingPunct="1">
        <a:defRPr kumimoji="0" kern="1200">
          <a:solidFill>
            <a:schemeClr val="tx1"/>
          </a:solidFill>
          <a:latin typeface="+mn-lt"/>
          <a:ea typeface="+mn-ea"/>
          <a:cs typeface="+mn-cs"/>
        </a:defRPr>
      </a:lvl8pPr>
      <a:lvl9pPr marL="5201839"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jpe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35.jpeg"/></Relationships>
</file>

<file path=ppt/slides/_rels/slide1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C:/Users/SD%20Netbook/Dropbox/Global%20Health/videos/DSC_0040.AVI" TargetMode="External"/><Relationship Id="rId1" Type="http://schemas.openxmlformats.org/officeDocument/2006/relationships/tags" Target="../tags/tag4.xml"/><Relationship Id="rId5" Type="http://schemas.openxmlformats.org/officeDocument/2006/relationships/image" Target="../media/image38.pn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23.xml.rels><?xml version="1.0" encoding="UTF-8" standalone="yes"?>
<Relationships xmlns="http://schemas.openxmlformats.org/package/2006/relationships"><Relationship Id="rId3" Type="http://schemas.openxmlformats.org/officeDocument/2006/relationships/image" Target="../media/image44.jpeg"/><Relationship Id="rId7" Type="http://schemas.openxmlformats.org/officeDocument/2006/relationships/image" Target="../media/image48.jpeg"/><Relationship Id="rId2" Type="http://schemas.openxmlformats.org/officeDocument/2006/relationships/image" Target="../media/image43.jpeg"/><Relationship Id="rId1" Type="http://schemas.openxmlformats.org/officeDocument/2006/relationships/slideLayout" Target="../slideLayouts/slideLayout2.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2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2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3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8.png"/></Relationships>
</file>

<file path=ppt/slides/_rels/slide3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61.png"/></Relationships>
</file>

<file path=ppt/slides/_rels/slide3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png"/><Relationship Id="rId1" Type="http://schemas.openxmlformats.org/officeDocument/2006/relationships/slideLayout" Target="../slideLayouts/slideLayout2.xml"/><Relationship Id="rId5" Type="http://schemas.openxmlformats.org/officeDocument/2006/relationships/image" Target="../media/image67.png"/><Relationship Id="rId4" Type="http://schemas.openxmlformats.org/officeDocument/2006/relationships/image" Target="../media/image66.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71" name="Rectangle 1"/>
          <p:cNvSpPr>
            <a:spLocks noGrp="1" noChangeArrowheads="1"/>
          </p:cNvSpPr>
          <p:nvPr>
            <p:ph idx="1"/>
          </p:nvPr>
        </p:nvSpPr>
        <p:spPr>
          <a:xfrm>
            <a:off x="254000" y="4724400"/>
            <a:ext cx="12369800" cy="4495800"/>
          </a:xfrm>
          <a:prstGeom prst="roundRect">
            <a:avLst>
              <a:gd name="adj" fmla="val 16667"/>
            </a:avLst>
          </a:prstGeom>
        </p:spPr>
        <p:txBody>
          <a:bodyPr/>
          <a:lstStyle/>
          <a:p>
            <a:pPr marL="0" indent="0" algn="ctr" eaLnBrk="1" hangingPunct="1">
              <a:buFont typeface="Wingdings 2" pitchFamily="18" charset="2"/>
              <a:buNone/>
              <a:defRPr/>
            </a:pPr>
            <a:r>
              <a:rPr lang="en-US" sz="6600" b="1" dirty="0">
                <a:solidFill>
                  <a:schemeClr val="bg1"/>
                </a:solidFill>
                <a:effectLst>
                  <a:outerShdw blurRad="38100" dist="38100" dir="2700000" algn="tl">
                    <a:srgbClr val="000000">
                      <a:alpha val="43137"/>
                    </a:srgbClr>
                  </a:outerShdw>
                </a:effectLst>
                <a:latin typeface="Gill Sans MT" pitchFamily="34" charset="0"/>
                <a:ea typeface="+mn-ea"/>
              </a:rPr>
              <a:t>CryoPop: </a:t>
            </a:r>
          </a:p>
          <a:p>
            <a:pPr marL="0" indent="0" algn="ctr" eaLnBrk="1" hangingPunct="1">
              <a:buFont typeface="Wingdings 2" pitchFamily="18" charset="2"/>
              <a:buNone/>
              <a:defRPr/>
            </a:pPr>
            <a:r>
              <a:rPr lang="en-US" sz="6600" i="1" dirty="0">
                <a:solidFill>
                  <a:schemeClr val="bg1"/>
                </a:solidFill>
                <a:latin typeface="Gill Sans MT" pitchFamily="34" charset="0"/>
                <a:ea typeface="+mn-ea"/>
              </a:rPr>
              <a:t>Innovating for the </a:t>
            </a:r>
          </a:p>
          <a:p>
            <a:pPr marL="0" indent="0" algn="ctr" eaLnBrk="1" hangingPunct="1">
              <a:buFont typeface="Wingdings 2" pitchFamily="18" charset="2"/>
              <a:buNone/>
              <a:defRPr/>
            </a:pPr>
            <a:r>
              <a:rPr lang="en-US" sz="6600" i="1" dirty="0">
                <a:solidFill>
                  <a:schemeClr val="bg1"/>
                </a:solidFill>
                <a:latin typeface="Gill Sans MT" pitchFamily="34" charset="0"/>
                <a:ea typeface="+mn-ea"/>
              </a:rPr>
              <a:t>Eradication of Cervical Cancer</a:t>
            </a:r>
          </a:p>
        </p:txBody>
      </p:sp>
      <p:pic>
        <p:nvPicPr>
          <p:cNvPr id="14339" name="Picture 5"/>
          <p:cNvPicPr>
            <a:picLocks noChangeAspect="1" noChangeArrowheads="1"/>
          </p:cNvPicPr>
          <p:nvPr/>
        </p:nvPicPr>
        <p:blipFill>
          <a:blip r:embed="rId3" cstate="email"/>
          <a:srcRect/>
          <a:stretch>
            <a:fillRect/>
          </a:stretch>
        </p:blipFill>
        <p:spPr bwMode="auto">
          <a:xfrm>
            <a:off x="2311400" y="533400"/>
            <a:ext cx="8458200" cy="3148740"/>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Solution Landscaping</a:t>
            </a:r>
          </a:p>
        </p:txBody>
      </p:sp>
      <p:sp>
        <p:nvSpPr>
          <p:cNvPr id="3" name="Content Placeholder 2"/>
          <p:cNvSpPr>
            <a:spLocks noGrp="1"/>
          </p:cNvSpPr>
          <p:nvPr>
            <p:ph idx="1"/>
          </p:nvPr>
        </p:nvSpPr>
        <p:spPr/>
        <p:txBody>
          <a:bodyPr/>
          <a:lstStyle/>
          <a:p>
            <a:r>
              <a:rPr lang="en-US" sz="3200" dirty="0" err="1"/>
              <a:t>Peltiers</a:t>
            </a:r>
            <a:r>
              <a:rPr lang="en-US" sz="3200" dirty="0"/>
              <a:t>?</a:t>
            </a:r>
          </a:p>
          <a:p>
            <a:pPr lvl="1"/>
            <a:r>
              <a:rPr lang="en-US" sz="2800" dirty="0"/>
              <a:t>Car batteries do exist</a:t>
            </a:r>
          </a:p>
          <a:p>
            <a:pPr lvl="1"/>
            <a:r>
              <a:rPr lang="en-US" sz="2800" dirty="0"/>
              <a:t>High current</a:t>
            </a:r>
          </a:p>
          <a:p>
            <a:r>
              <a:rPr lang="en-US" sz="3200" dirty="0"/>
              <a:t>Chemical Ablation?</a:t>
            </a:r>
          </a:p>
          <a:p>
            <a:pPr lvl="1"/>
            <a:r>
              <a:rPr lang="en-US" sz="2800" dirty="0"/>
              <a:t>Somehow piggyback off of the vinegar binding to the precancerous cells</a:t>
            </a:r>
          </a:p>
          <a:p>
            <a:r>
              <a:rPr lang="en-US" sz="3200" dirty="0"/>
              <a:t>Make the </a:t>
            </a:r>
            <a:r>
              <a:rPr lang="en-US" sz="3200" dirty="0" err="1"/>
              <a:t>CryoGun</a:t>
            </a:r>
            <a:r>
              <a:rPr lang="en-US" sz="3200" dirty="0"/>
              <a:t> better?</a:t>
            </a:r>
          </a:p>
          <a:p>
            <a:pPr lvl="1"/>
            <a:r>
              <a:rPr lang="en-US" sz="2800" dirty="0"/>
              <a:t>CO</a:t>
            </a:r>
            <a:r>
              <a:rPr lang="en-US" sz="2800" baseline="-25000" dirty="0"/>
              <a:t>2</a:t>
            </a:r>
            <a:r>
              <a:rPr lang="en-US" sz="2800" dirty="0"/>
              <a:t> is available</a:t>
            </a:r>
          </a:p>
          <a:p>
            <a:pPr lvl="1"/>
            <a:r>
              <a:rPr lang="en-US" sz="2800" dirty="0"/>
              <a:t>Procedure is safe and proven effective</a:t>
            </a:r>
          </a:p>
          <a:p>
            <a:pPr lvl="1"/>
            <a:r>
              <a:rPr lang="en-US" sz="2800" dirty="0"/>
              <a:t>Went to a manufacturer and saw first hand how inefficiently these devices were manufactured and how little it mattered to them</a:t>
            </a:r>
          </a:p>
        </p:txBody>
      </p:sp>
    </p:spTree>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40962" name="Title 1"/>
          <p:cNvSpPr>
            <a:spLocks noGrp="1"/>
          </p:cNvSpPr>
          <p:nvPr>
            <p:ph type="title"/>
          </p:nvPr>
        </p:nvSpPr>
        <p:spPr/>
        <p:txBody>
          <a:bodyPr/>
          <a:lstStyle/>
          <a:p>
            <a:r>
              <a:rPr lang="en-US" dirty="0">
                <a:latin typeface="Gil sans" charset="0"/>
              </a:rPr>
              <a:t>Even More Outside the Box</a:t>
            </a:r>
          </a:p>
        </p:txBody>
      </p:sp>
      <p:sp>
        <p:nvSpPr>
          <p:cNvPr id="4" name="Content Placeholder 2"/>
          <p:cNvSpPr txBox="1">
            <a:spLocks/>
          </p:cNvSpPr>
          <p:nvPr/>
        </p:nvSpPr>
        <p:spPr bwMode="auto">
          <a:xfrm>
            <a:off x="482600" y="2209800"/>
            <a:ext cx="6308725" cy="2905125"/>
          </a:xfrm>
          <a:prstGeom prst="rect">
            <a:avLst/>
          </a:prstGeom>
          <a:noFill/>
          <a:ln w="9525">
            <a:noFill/>
            <a:miter lim="800000"/>
            <a:headEnd/>
            <a:tailEnd/>
          </a:ln>
        </p:spPr>
        <p:txBody>
          <a:bodyPr lIns="130046" tIns="65023" rIns="130046" bIns="65023"/>
          <a:lstStyle/>
          <a:p>
            <a:pPr marL="596900" indent="-546100" algn="l" defTabSz="914400" eaLnBrk="0">
              <a:spcBef>
                <a:spcPct val="20000"/>
              </a:spcBef>
              <a:buClr>
                <a:schemeClr val="accent1"/>
              </a:buClr>
              <a:buSzPct val="80000"/>
              <a:buFont typeface="Wingdings 2" pitchFamily="18" charset="2"/>
              <a:buNone/>
              <a:defRPr/>
            </a:pPr>
            <a:r>
              <a:rPr lang="en-US" sz="4000" dirty="0">
                <a:solidFill>
                  <a:schemeClr val="tx1"/>
                </a:solidFill>
                <a:latin typeface="+mn-lt"/>
                <a:ea typeface="ＭＳ Ｐゴシック" charset="-128"/>
              </a:rPr>
              <a:t>HPV vaccinations</a:t>
            </a:r>
          </a:p>
          <a:p>
            <a:pPr marL="1027113" lvl="1" indent="-388938" algn="l" defTabSz="914400" eaLnBrk="0">
              <a:spcBef>
                <a:spcPct val="20000"/>
              </a:spcBef>
              <a:buClr>
                <a:schemeClr val="accent1"/>
              </a:buClr>
              <a:buSzPct val="90000"/>
              <a:buFont typeface="Wingdings 2" pitchFamily="18" charset="2"/>
              <a:buChar char=""/>
              <a:defRPr/>
            </a:pPr>
            <a:r>
              <a:rPr lang="en-US" dirty="0">
                <a:solidFill>
                  <a:schemeClr val="tx1"/>
                </a:solidFill>
                <a:latin typeface="+mn-lt"/>
                <a:ea typeface="ＭＳ Ｐゴシック" charset="-128"/>
              </a:rPr>
              <a:t>3 doses at $120/dose</a:t>
            </a:r>
          </a:p>
          <a:p>
            <a:pPr marL="1027113" lvl="1" indent="-388938" algn="l" defTabSz="914400" eaLnBrk="0">
              <a:spcBef>
                <a:spcPct val="20000"/>
              </a:spcBef>
              <a:buClr>
                <a:schemeClr val="accent1"/>
              </a:buClr>
              <a:buSzPct val="90000"/>
              <a:buFont typeface="Wingdings 2" pitchFamily="18" charset="2"/>
              <a:buChar char=""/>
              <a:defRPr/>
            </a:pPr>
            <a:r>
              <a:rPr lang="en-US" dirty="0">
                <a:solidFill>
                  <a:schemeClr val="tx1"/>
                </a:solidFill>
                <a:latin typeface="+mn-lt"/>
                <a:ea typeface="ＭＳ Ｐゴシック" charset="-128"/>
              </a:rPr>
              <a:t>Ignore 2 generations of women</a:t>
            </a:r>
          </a:p>
        </p:txBody>
      </p:sp>
      <p:pic>
        <p:nvPicPr>
          <p:cNvPr id="5" name="Picture 4"/>
          <p:cNvPicPr>
            <a:picLocks noChangeAspect="1"/>
          </p:cNvPicPr>
          <p:nvPr/>
        </p:nvPicPr>
        <p:blipFill>
          <a:blip r:embed="rId2" cstate="email"/>
          <a:srcRect/>
          <a:stretch>
            <a:fillRect/>
          </a:stretch>
        </p:blipFill>
        <p:spPr bwMode="auto">
          <a:xfrm>
            <a:off x="6502400" y="5562600"/>
            <a:ext cx="5343525" cy="35623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Ah Ha! Make Dry Ice!</a:t>
            </a:r>
          </a:p>
        </p:txBody>
      </p:sp>
      <p:sp>
        <p:nvSpPr>
          <p:cNvPr id="3" name="Content Placeholder 2"/>
          <p:cNvSpPr>
            <a:spLocks noGrp="1"/>
          </p:cNvSpPr>
          <p:nvPr>
            <p:ph idx="1"/>
          </p:nvPr>
        </p:nvSpPr>
        <p:spPr>
          <a:xfrm>
            <a:off x="635000" y="1981201"/>
            <a:ext cx="10620375" cy="685800"/>
          </a:xfrm>
        </p:spPr>
        <p:txBody>
          <a:bodyPr/>
          <a:lstStyle/>
          <a:p>
            <a:r>
              <a:rPr lang="en-US" dirty="0"/>
              <a:t>How???</a:t>
            </a:r>
          </a:p>
        </p:txBody>
      </p:sp>
      <p:grpSp>
        <p:nvGrpSpPr>
          <p:cNvPr id="19" name="Group 18"/>
          <p:cNvGrpSpPr/>
          <p:nvPr/>
        </p:nvGrpSpPr>
        <p:grpSpPr>
          <a:xfrm>
            <a:off x="1244600" y="2894481"/>
            <a:ext cx="10515600" cy="6390620"/>
            <a:chOff x="2235200" y="3200400"/>
            <a:chExt cx="7897143" cy="463802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2235200" y="3200400"/>
              <a:ext cx="2209800" cy="914400"/>
            </a:xfrm>
            <a:prstGeom prst="rect">
              <a:avLst/>
            </a:prstGeom>
          </p:spPr>
        </p:pic>
        <p:pic>
          <p:nvPicPr>
            <p:cNvPr id="5"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35200" y="6172200"/>
              <a:ext cx="2114550" cy="13008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descr="C:\Users\sdawood1\Dropbox\Global Health\CAD\Jan 25 2012\renderings\2.Final Color Output.png"/>
            <p:cNvPicPr>
              <a:picLocks noChangeAspect="1" noChangeArrowheads="1"/>
            </p:cNvPicPr>
            <p:nvPr/>
          </p:nvPicPr>
          <p:blipFill>
            <a:blip r:embed="rId4" cstate="email"/>
            <a:srcRect/>
            <a:stretch>
              <a:fillRect/>
            </a:stretch>
          </p:blipFill>
          <p:spPr bwMode="auto">
            <a:xfrm>
              <a:off x="7683500" y="6105525"/>
              <a:ext cx="1981200" cy="1231557"/>
            </a:xfrm>
            <a:prstGeom prst="rect">
              <a:avLst/>
            </a:prstGeom>
            <a:noFill/>
          </p:spPr>
        </p:pic>
        <p:pic>
          <p:nvPicPr>
            <p:cNvPr id="7" name="Picture 2" descr="C:\Documents and Settings\mvarady1\My Documents\Dropbox\Global Health\Presentations\Marcg 26\Photo Mar 21, 2 30 27 PM.jpg"/>
            <p:cNvPicPr>
              <a:picLocks noChangeAspect="1" noChangeArrowheads="1"/>
            </p:cNvPicPr>
            <p:nvPr/>
          </p:nvPicPr>
          <p:blipFill>
            <a:blip r:embed="rId5" cstate="email"/>
            <a:srcRect/>
            <a:stretch>
              <a:fillRect/>
            </a:stretch>
          </p:blipFill>
          <p:spPr bwMode="auto">
            <a:xfrm>
              <a:off x="7264400" y="3352800"/>
              <a:ext cx="2867943" cy="1752600"/>
            </a:xfrm>
            <a:prstGeom prst="rect">
              <a:avLst/>
            </a:prstGeom>
            <a:noFill/>
          </p:spPr>
        </p:pic>
        <p:pic>
          <p:nvPicPr>
            <p:cNvPr id="8" name="Picture 6"/>
            <p:cNvPicPr>
              <a:picLocks noChangeAspect="1"/>
            </p:cNvPicPr>
            <p:nvPr/>
          </p:nvPicPr>
          <p:blipFill>
            <a:blip r:embed="rId6" cstate="email"/>
            <a:srcRect/>
            <a:stretch>
              <a:fillRect/>
            </a:stretch>
          </p:blipFill>
          <p:spPr bwMode="auto">
            <a:xfrm>
              <a:off x="4749800" y="3200400"/>
              <a:ext cx="547812" cy="290353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9" name="TextBox 8"/>
            <p:cNvSpPr txBox="1"/>
            <p:nvPr/>
          </p:nvSpPr>
          <p:spPr>
            <a:xfrm>
              <a:off x="2235200" y="4114800"/>
              <a:ext cx="2133600" cy="307777"/>
            </a:xfrm>
            <a:prstGeom prst="rect">
              <a:avLst/>
            </a:prstGeom>
            <a:noFill/>
          </p:spPr>
          <p:txBody>
            <a:bodyPr wrap="square" rtlCol="0">
              <a:spAutoFit/>
            </a:bodyPr>
            <a:lstStyle/>
            <a:p>
              <a:pPr algn="ctr"/>
              <a:r>
                <a:rPr lang="en-US" sz="1400" b="1" dirty="0"/>
                <a:t>Initial Popsicle Design</a:t>
              </a:r>
            </a:p>
          </p:txBody>
        </p:sp>
        <p:cxnSp>
          <p:nvCxnSpPr>
            <p:cNvPr id="10" name="Straight Arrow Connector 9"/>
            <p:cNvCxnSpPr>
              <a:stCxn id="9" idx="2"/>
              <a:endCxn id="5" idx="0"/>
            </p:cNvCxnSpPr>
            <p:nvPr/>
          </p:nvCxnSpPr>
          <p:spPr>
            <a:xfrm flipH="1">
              <a:off x="3292475" y="4422577"/>
              <a:ext cx="9525" cy="1749623"/>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235200" y="7467600"/>
              <a:ext cx="2133600" cy="307777"/>
            </a:xfrm>
            <a:prstGeom prst="rect">
              <a:avLst/>
            </a:prstGeom>
            <a:noFill/>
          </p:spPr>
          <p:txBody>
            <a:bodyPr wrap="square" rtlCol="0">
              <a:spAutoFit/>
            </a:bodyPr>
            <a:lstStyle/>
            <a:p>
              <a:pPr algn="ctr"/>
              <a:r>
                <a:rPr lang="en-US" sz="1400" b="1" dirty="0"/>
                <a:t>First Push Pop Design</a:t>
              </a:r>
            </a:p>
          </p:txBody>
        </p:sp>
        <p:cxnSp>
          <p:nvCxnSpPr>
            <p:cNvPr id="12" name="Straight Arrow Connector 11"/>
            <p:cNvCxnSpPr/>
            <p:nvPr/>
          </p:nvCxnSpPr>
          <p:spPr>
            <a:xfrm>
              <a:off x="4292600" y="7239000"/>
              <a:ext cx="339090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7493000" y="7315200"/>
              <a:ext cx="2133600" cy="523220"/>
            </a:xfrm>
            <a:prstGeom prst="rect">
              <a:avLst/>
            </a:prstGeom>
            <a:noFill/>
          </p:spPr>
          <p:txBody>
            <a:bodyPr wrap="square" rtlCol="0">
              <a:spAutoFit/>
            </a:bodyPr>
            <a:lstStyle/>
            <a:p>
              <a:pPr algn="ctr"/>
              <a:r>
                <a:rPr lang="en-US" sz="1400" b="1" dirty="0"/>
                <a:t>Integrated Handle to Make it More Gun-like</a:t>
              </a:r>
            </a:p>
          </p:txBody>
        </p:sp>
        <p:cxnSp>
          <p:nvCxnSpPr>
            <p:cNvPr id="14" name="Straight Arrow Connector 13"/>
            <p:cNvCxnSpPr>
              <a:stCxn id="6" idx="0"/>
              <a:endCxn id="15" idx="2"/>
            </p:cNvCxnSpPr>
            <p:nvPr/>
          </p:nvCxnSpPr>
          <p:spPr>
            <a:xfrm flipV="1">
              <a:off x="8674100" y="5628620"/>
              <a:ext cx="0" cy="476905"/>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7264400" y="5105400"/>
              <a:ext cx="2819400" cy="523220"/>
            </a:xfrm>
            <a:prstGeom prst="rect">
              <a:avLst/>
            </a:prstGeom>
            <a:noFill/>
          </p:spPr>
          <p:txBody>
            <a:bodyPr wrap="square" rtlCol="0">
              <a:spAutoFit/>
            </a:bodyPr>
            <a:lstStyle/>
            <a:p>
              <a:pPr algn="ctr"/>
              <a:r>
                <a:rPr lang="en-US" sz="1400" b="1" dirty="0"/>
                <a:t>First Machined Prototype </a:t>
              </a:r>
            </a:p>
            <a:p>
              <a:pPr algn="ctr"/>
              <a:r>
                <a:rPr lang="en-US" sz="1400" b="1" dirty="0"/>
                <a:t>(for use in animal study)</a:t>
              </a:r>
            </a:p>
          </p:txBody>
        </p:sp>
        <p:cxnSp>
          <p:nvCxnSpPr>
            <p:cNvPr id="16" name="Straight Arrow Connector 15"/>
            <p:cNvCxnSpPr>
              <a:stCxn id="7" idx="1"/>
              <a:endCxn id="17" idx="6"/>
            </p:cNvCxnSpPr>
            <p:nvPr/>
          </p:nvCxnSpPr>
          <p:spPr>
            <a:xfrm flipH="1" flipV="1">
              <a:off x="5435600" y="3962400"/>
              <a:ext cx="1828800" cy="2667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 name="Oval 16"/>
            <p:cNvSpPr/>
            <p:nvPr/>
          </p:nvSpPr>
          <p:spPr>
            <a:xfrm>
              <a:off x="4749800" y="3200400"/>
              <a:ext cx="685800" cy="15240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5359400" y="4495800"/>
              <a:ext cx="1524000" cy="1815882"/>
            </a:xfrm>
            <a:prstGeom prst="rect">
              <a:avLst/>
            </a:prstGeom>
            <a:noFill/>
          </p:spPr>
          <p:txBody>
            <a:bodyPr wrap="square" rtlCol="0">
              <a:spAutoFit/>
            </a:bodyPr>
            <a:lstStyle/>
            <a:p>
              <a:pPr algn="ctr"/>
              <a:r>
                <a:rPr lang="en-US" sz="1400" b="1" dirty="0"/>
                <a:t>Currently working on new ways of filling based on information from dry-ice making industry experts (modifying mold lock geometry)</a:t>
              </a:r>
            </a:p>
          </p:txBody>
        </p:sp>
      </p:grpSp>
    </p:spTree>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err="1"/>
              <a:t>CryoPop</a:t>
            </a:r>
            <a:br>
              <a:rPr lang="en-US" dirty="0"/>
            </a:br>
            <a:r>
              <a:rPr lang="en-US" dirty="0"/>
              <a:t>Popsicle Design </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70936" y="2362200"/>
            <a:ext cx="12151264" cy="6808330"/>
          </a:xfrm>
        </p:spPr>
      </p:pic>
    </p:spTree>
    <p:extLst>
      <p:ext uri="{BB962C8B-B14F-4D97-AF65-F5344CB8AC3E}">
        <p14:creationId xmlns:p14="http://schemas.microsoft.com/office/powerpoint/2010/main" val="1134598994"/>
      </p:ext>
    </p:extLst>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err="1"/>
              <a:t>CryoPop</a:t>
            </a:r>
            <a:br>
              <a:rPr lang="en-US" dirty="0"/>
            </a:br>
            <a:r>
              <a:rPr lang="en-US" dirty="0"/>
              <a:t>Popsicle Design</a:t>
            </a:r>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1967" t="14917" r="22420" b="11326"/>
          <a:stretch/>
        </p:blipFill>
        <p:spPr>
          <a:xfrm>
            <a:off x="1168400" y="2362200"/>
            <a:ext cx="4038601" cy="3390900"/>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92800" y="2438400"/>
            <a:ext cx="6185633" cy="4620132"/>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6987" t="18111" r="22053" b="8516"/>
          <a:stretch/>
        </p:blipFill>
        <p:spPr>
          <a:xfrm>
            <a:off x="3683000" y="5594350"/>
            <a:ext cx="4127500" cy="3187700"/>
          </a:xfrm>
          <a:prstGeom prst="rect">
            <a:avLst/>
          </a:prstGeom>
        </p:spPr>
      </p:pic>
    </p:spTree>
    <p:extLst>
      <p:ext uri="{BB962C8B-B14F-4D97-AF65-F5344CB8AC3E}">
        <p14:creationId xmlns:p14="http://schemas.microsoft.com/office/powerpoint/2010/main" val="2285483673"/>
      </p:ext>
    </p:extLst>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err="1"/>
              <a:t>CryoPop</a:t>
            </a:r>
            <a:br>
              <a:rPr lang="en-US" dirty="0"/>
            </a:br>
            <a:r>
              <a:rPr lang="en-US" dirty="0" err="1"/>
              <a:t>PushPop</a:t>
            </a:r>
            <a:r>
              <a:rPr lang="en-US" dirty="0"/>
              <a:t> Design</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30200" y="2743200"/>
            <a:ext cx="6188216" cy="3810000"/>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31000" y="3352800"/>
            <a:ext cx="6125430" cy="2457793"/>
          </a:xfrm>
          <a:prstGeom prst="rect">
            <a:avLst/>
          </a:prstGeom>
        </p:spPr>
      </p:pic>
    </p:spTree>
    <p:extLst>
      <p:ext uri="{BB962C8B-B14F-4D97-AF65-F5344CB8AC3E}">
        <p14:creationId xmlns:p14="http://schemas.microsoft.com/office/powerpoint/2010/main" val="676188276"/>
      </p:ext>
    </p:extLst>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err="1"/>
              <a:t>CryoPop</a:t>
            </a:r>
            <a:br>
              <a:rPr lang="en-US" dirty="0"/>
            </a:br>
            <a:r>
              <a:rPr lang="en-US" dirty="0" err="1"/>
              <a:t>PushPop</a:t>
            </a:r>
            <a:r>
              <a:rPr lang="en-US" dirty="0"/>
              <a:t> Design</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30200" y="2286000"/>
            <a:ext cx="5489549" cy="4100219"/>
          </a:xfrm>
        </p:spPr>
      </p:pic>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02400" y="2286000"/>
            <a:ext cx="5791200" cy="43255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33763658"/>
      </p:ext>
    </p:extLst>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554" name="Title 1"/>
          <p:cNvSpPr>
            <a:spLocks noGrp="1"/>
          </p:cNvSpPr>
          <p:nvPr>
            <p:ph type="title"/>
          </p:nvPr>
        </p:nvSpPr>
        <p:spPr>
          <a:xfrm>
            <a:off x="650875" y="390525"/>
            <a:ext cx="10620375" cy="1209675"/>
          </a:xfrm>
        </p:spPr>
        <p:txBody>
          <a:bodyPr/>
          <a:lstStyle/>
          <a:p>
            <a:pPr eaLnBrk="1" hangingPunct="1"/>
            <a:r>
              <a:rPr lang="en-US">
                <a:latin typeface="Gil sans" charset="0"/>
              </a:rPr>
              <a:t>The CryoPop</a:t>
            </a:r>
            <a:r>
              <a:rPr lang="en-US" baseline="30000">
                <a:latin typeface="Gil sans" charset="0"/>
              </a:rPr>
              <a:t>TM</a:t>
            </a:r>
            <a:endParaRPr lang="en-US">
              <a:latin typeface="Gil sans" charset="0"/>
            </a:endParaRPr>
          </a:p>
        </p:txBody>
      </p:sp>
      <p:sp>
        <p:nvSpPr>
          <p:cNvPr id="3" name="Content Placeholder 2"/>
          <p:cNvSpPr>
            <a:spLocks noGrp="1"/>
          </p:cNvSpPr>
          <p:nvPr>
            <p:ph idx="1"/>
          </p:nvPr>
        </p:nvSpPr>
        <p:spPr>
          <a:xfrm>
            <a:off x="330200" y="5562600"/>
            <a:ext cx="6477000" cy="4191000"/>
          </a:xfrm>
        </p:spPr>
        <p:txBody>
          <a:bodyPr/>
          <a:lstStyle/>
          <a:p>
            <a:pPr eaLnBrk="1" hangingPunct="1">
              <a:lnSpc>
                <a:spcPct val="150000"/>
              </a:lnSpc>
            </a:pPr>
            <a:r>
              <a:rPr lang="en-US" sz="3200"/>
              <a:t>Creates dry ice from CO</a:t>
            </a:r>
            <a:r>
              <a:rPr lang="en-US" sz="3200" baseline="-25000"/>
              <a:t>2</a:t>
            </a:r>
          </a:p>
          <a:p>
            <a:pPr eaLnBrk="1" hangingPunct="1">
              <a:lnSpc>
                <a:spcPct val="150000"/>
              </a:lnSpc>
            </a:pPr>
            <a:r>
              <a:rPr lang="en-US" sz="3200"/>
              <a:t>Dry ice </a:t>
            </a:r>
            <a:r>
              <a:rPr lang="ja-JP" altLang="en-US" sz="3200" b="1" i="1"/>
              <a:t>“</a:t>
            </a:r>
            <a:r>
              <a:rPr lang="en-US" altLang="ja-JP" sz="3200" b="1" i="1"/>
              <a:t>pop</a:t>
            </a:r>
            <a:r>
              <a:rPr lang="ja-JP" altLang="en-US" sz="3200" b="1" i="1"/>
              <a:t>”</a:t>
            </a:r>
            <a:r>
              <a:rPr lang="en-US" altLang="ja-JP" sz="3200" b="1" i="1"/>
              <a:t> </a:t>
            </a:r>
            <a:r>
              <a:rPr lang="en-US" altLang="ja-JP" sz="3200"/>
              <a:t>freezes cervix</a:t>
            </a:r>
          </a:p>
          <a:p>
            <a:pPr eaLnBrk="1" hangingPunct="1">
              <a:lnSpc>
                <a:spcPct val="150000"/>
              </a:lnSpc>
            </a:pPr>
            <a:r>
              <a:rPr lang="en-US" sz="3200"/>
              <a:t>No complex parts</a:t>
            </a:r>
          </a:p>
          <a:p>
            <a:pPr eaLnBrk="1" hangingPunct="1"/>
            <a:endParaRPr lang="en-US" sz="3200"/>
          </a:p>
        </p:txBody>
      </p:sp>
      <p:pic>
        <p:nvPicPr>
          <p:cNvPr id="5" name="Picture 4" descr="Untitled:Users:sdawood:Pictures:reduced file size:DSC_0049f.jpg"/>
          <p:cNvPicPr/>
          <p:nvPr/>
        </p:nvPicPr>
        <p:blipFill>
          <a:blip r:embed="rId4" cstate="email"/>
          <a:srcRect/>
          <a:stretch>
            <a:fillRect/>
          </a:stretch>
        </p:blipFill>
        <p:spPr bwMode="auto">
          <a:xfrm>
            <a:off x="2387600" y="1704226"/>
            <a:ext cx="8334586" cy="347737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Content Placeholder 2"/>
          <p:cNvSpPr txBox="1">
            <a:spLocks/>
          </p:cNvSpPr>
          <p:nvPr/>
        </p:nvSpPr>
        <p:spPr>
          <a:xfrm>
            <a:off x="4140200" y="5257800"/>
            <a:ext cx="5562600" cy="4648200"/>
          </a:xfrm>
          <a:prstGeom prst="rect">
            <a:avLst/>
          </a:prstGeom>
        </p:spPr>
        <p:txBody>
          <a:bodyPr lIns="130046" tIns="65023" rIns="130046" bIns="65023"/>
          <a:lstStyle/>
          <a:p>
            <a:pPr marL="598211" indent="-546193" defTabSz="914400" fontAlgn="auto" hangingPunct="1">
              <a:spcBef>
                <a:spcPct val="20000"/>
              </a:spcBef>
              <a:spcAft>
                <a:spcPts val="0"/>
              </a:spcAft>
              <a:buClr>
                <a:schemeClr val="accent1"/>
              </a:buClr>
              <a:buSzPct val="80000"/>
              <a:defRPr/>
            </a:pPr>
            <a:r>
              <a:rPr lang="en-US" sz="19900" dirty="0">
                <a:solidFill>
                  <a:schemeClr val="tx1"/>
                </a:solidFill>
                <a:effectLst>
                  <a:outerShdw blurRad="38100" dist="38100" dir="2700000" algn="tl">
                    <a:srgbClr val="000000">
                      <a:alpha val="43137"/>
                    </a:srgbClr>
                  </a:outerShdw>
                </a:effectLst>
                <a:latin typeface="Gill Sans MT" pitchFamily="34" charset="0"/>
                <a:ea typeface="+mn-ea"/>
              </a:rPr>
              <a:t>90%</a:t>
            </a:r>
            <a:r>
              <a:rPr lang="en-US" sz="19900" dirty="0">
                <a:solidFill>
                  <a:schemeClr val="tx1"/>
                </a:solidFill>
                <a:latin typeface="Gill Sans MT" pitchFamily="34" charset="0"/>
                <a:ea typeface="+mn-ea"/>
              </a:rPr>
              <a:t> </a:t>
            </a:r>
          </a:p>
          <a:p>
            <a:pPr marL="598211" indent="-546193" defTabSz="914400" fontAlgn="auto" hangingPunct="1">
              <a:spcBef>
                <a:spcPct val="20000"/>
              </a:spcBef>
              <a:spcAft>
                <a:spcPts val="0"/>
              </a:spcAft>
              <a:buClr>
                <a:schemeClr val="accent1"/>
              </a:buClr>
              <a:buSzPct val="80000"/>
              <a:defRPr/>
            </a:pPr>
            <a:r>
              <a:rPr lang="en-US" sz="2800" b="1" dirty="0">
                <a:solidFill>
                  <a:schemeClr val="bg1"/>
                </a:solidFill>
                <a:latin typeface="Gill Sans MT" pitchFamily="34" charset="0"/>
                <a:ea typeface="+mn-ea"/>
              </a:rPr>
              <a:t>Reduction in capital cost</a:t>
            </a:r>
          </a:p>
        </p:txBody>
      </p:sp>
      <p:sp>
        <p:nvSpPr>
          <p:cNvPr id="7" name="Content Placeholder 2"/>
          <p:cNvSpPr txBox="1">
            <a:spLocks/>
          </p:cNvSpPr>
          <p:nvPr/>
        </p:nvSpPr>
        <p:spPr>
          <a:xfrm>
            <a:off x="2921000" y="5257800"/>
            <a:ext cx="7924800" cy="4648200"/>
          </a:xfrm>
          <a:prstGeom prst="rect">
            <a:avLst/>
          </a:prstGeom>
        </p:spPr>
        <p:txBody>
          <a:bodyPr lIns="130046" tIns="65023" rIns="130046" bIns="65023"/>
          <a:lstStyle/>
          <a:p>
            <a:pPr marL="598211" indent="-546193" defTabSz="914400" fontAlgn="auto" hangingPunct="1">
              <a:spcBef>
                <a:spcPct val="20000"/>
              </a:spcBef>
              <a:spcAft>
                <a:spcPts val="0"/>
              </a:spcAft>
              <a:buClr>
                <a:schemeClr val="accent1"/>
              </a:buClr>
              <a:buSzPct val="80000"/>
              <a:defRPr/>
            </a:pPr>
            <a:r>
              <a:rPr lang="en-US" sz="19900" dirty="0">
                <a:solidFill>
                  <a:schemeClr val="tx1"/>
                </a:solidFill>
                <a:effectLst>
                  <a:outerShdw blurRad="38100" dist="38100" dir="2700000" algn="tl">
                    <a:srgbClr val="000000">
                      <a:alpha val="43137"/>
                    </a:srgbClr>
                  </a:outerShdw>
                </a:effectLst>
                <a:latin typeface="Gill Sans MT" pitchFamily="34" charset="0"/>
                <a:ea typeface="+mn-ea"/>
              </a:rPr>
              <a:t>30X </a:t>
            </a:r>
          </a:p>
          <a:p>
            <a:pPr marL="598211" indent="-546193" defTabSz="914400" fontAlgn="auto" hangingPunct="1">
              <a:spcBef>
                <a:spcPct val="20000"/>
              </a:spcBef>
              <a:spcAft>
                <a:spcPts val="0"/>
              </a:spcAft>
              <a:buClr>
                <a:schemeClr val="accent1"/>
              </a:buClr>
              <a:buSzPct val="80000"/>
              <a:defRPr/>
            </a:pPr>
            <a:r>
              <a:rPr lang="en-US" sz="2800" b="1" dirty="0">
                <a:solidFill>
                  <a:schemeClr val="bg1"/>
                </a:solidFill>
                <a:latin typeface="Gill Sans MT" pitchFamily="34" charset="0"/>
                <a:ea typeface="+mn-ea"/>
              </a:rPr>
              <a:t>Increase in women treated per 50lb of gas</a:t>
            </a:r>
          </a:p>
        </p:txBody>
      </p:sp>
      <p:sp>
        <p:nvSpPr>
          <p:cNvPr id="8" name="Content Placeholder 2"/>
          <p:cNvSpPr txBox="1">
            <a:spLocks/>
          </p:cNvSpPr>
          <p:nvPr/>
        </p:nvSpPr>
        <p:spPr>
          <a:xfrm>
            <a:off x="2997200" y="5257800"/>
            <a:ext cx="6858000" cy="4648200"/>
          </a:xfrm>
          <a:prstGeom prst="rect">
            <a:avLst/>
          </a:prstGeom>
        </p:spPr>
        <p:txBody>
          <a:bodyPr lIns="130046" tIns="65023" rIns="130046" bIns="65023"/>
          <a:lstStyle/>
          <a:p>
            <a:pPr marL="598211" indent="-546193" defTabSz="914400" fontAlgn="auto" hangingPunct="1">
              <a:spcBef>
                <a:spcPct val="20000"/>
              </a:spcBef>
              <a:spcAft>
                <a:spcPts val="0"/>
              </a:spcAft>
              <a:buClr>
                <a:schemeClr val="accent1"/>
              </a:buClr>
              <a:buSzPct val="80000"/>
              <a:defRPr/>
            </a:pPr>
            <a:r>
              <a:rPr lang="en-US" sz="19900" dirty="0">
                <a:solidFill>
                  <a:schemeClr val="tx1"/>
                </a:solidFill>
                <a:effectLst>
                  <a:outerShdw blurRad="38100" dist="38100" dir="2700000" algn="tl">
                    <a:srgbClr val="000000">
                      <a:alpha val="43137"/>
                    </a:srgbClr>
                  </a:outerShdw>
                </a:effectLst>
                <a:latin typeface="Gill Sans MT" pitchFamily="34" charset="0"/>
                <a:ea typeface="+mn-ea"/>
              </a:rPr>
              <a:t>$1.95 </a:t>
            </a:r>
          </a:p>
          <a:p>
            <a:pPr marL="598211" indent="-546193" defTabSz="914400" fontAlgn="auto" hangingPunct="1">
              <a:spcBef>
                <a:spcPct val="20000"/>
              </a:spcBef>
              <a:spcAft>
                <a:spcPts val="0"/>
              </a:spcAft>
              <a:buClr>
                <a:schemeClr val="accent1"/>
              </a:buClr>
              <a:buSzPct val="80000"/>
              <a:defRPr/>
            </a:pPr>
            <a:r>
              <a:rPr lang="en-US" sz="2800" b="1" dirty="0">
                <a:solidFill>
                  <a:schemeClr val="bg1"/>
                </a:solidFill>
                <a:latin typeface="Gill Sans MT" pitchFamily="34" charset="0"/>
                <a:ea typeface="+mn-ea"/>
              </a:rPr>
              <a:t>Cost per woman treated</a:t>
            </a:r>
          </a:p>
        </p:txBody>
      </p:sp>
      <p:sp>
        <p:nvSpPr>
          <p:cNvPr id="11" name="Content Placeholder 2"/>
          <p:cNvSpPr txBox="1">
            <a:spLocks/>
          </p:cNvSpPr>
          <p:nvPr/>
        </p:nvSpPr>
        <p:spPr>
          <a:xfrm>
            <a:off x="6807200" y="5562600"/>
            <a:ext cx="6477000" cy="4191000"/>
          </a:xfrm>
          <a:prstGeom prst="rect">
            <a:avLst/>
          </a:prstGeom>
        </p:spPr>
        <p:txBody>
          <a:bodyPr lIns="130046" tIns="65023" rIns="130046" bIns="65023"/>
          <a:lstStyle/>
          <a:p>
            <a:pPr marL="598211" indent="-546193" algn="l" defTabSz="914400" fontAlgn="auto" hangingPunct="1">
              <a:lnSpc>
                <a:spcPct val="150000"/>
              </a:lnSpc>
              <a:spcBef>
                <a:spcPct val="20000"/>
              </a:spcBef>
              <a:spcAft>
                <a:spcPts val="0"/>
              </a:spcAft>
              <a:buClr>
                <a:schemeClr val="accent1"/>
              </a:buClr>
              <a:buSzPct val="80000"/>
              <a:buFont typeface="Wingdings 2"/>
              <a:buChar char=""/>
              <a:defRPr/>
            </a:pPr>
            <a:r>
              <a:rPr lang="en-US" sz="3200" dirty="0">
                <a:solidFill>
                  <a:schemeClr val="tx1"/>
                </a:solidFill>
                <a:latin typeface="+mn-lt"/>
                <a:ea typeface="+mn-ea"/>
              </a:rPr>
              <a:t>Does not change current treatment protocols</a:t>
            </a:r>
          </a:p>
          <a:p>
            <a:pPr marL="598211" indent="-546193" algn="l" defTabSz="914400" fontAlgn="auto" hangingPunct="1">
              <a:spcBef>
                <a:spcPct val="20000"/>
              </a:spcBef>
              <a:spcAft>
                <a:spcPts val="0"/>
              </a:spcAft>
              <a:buClr>
                <a:schemeClr val="accent1"/>
              </a:buClr>
              <a:buSzPct val="80000"/>
              <a:buFont typeface="Wingdings 2"/>
              <a:buChar char=""/>
              <a:defRPr/>
            </a:pPr>
            <a:endParaRPr lang="en-US" sz="3200" dirty="0">
              <a:solidFill>
                <a:schemeClr val="tx1"/>
              </a:solidFill>
              <a:latin typeface="+mn-lt"/>
              <a:ea typeface="+mn-ea"/>
            </a:endParaRPr>
          </a:p>
        </p:txBody>
      </p:sp>
    </p:spTree>
    <p:custDataLst>
      <p:tags r:id="rId1"/>
    </p:custData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500"/>
                                        <p:tgtEl>
                                          <p:spTgt spid="3">
                                            <p:txEl>
                                              <p:pRg st="0" end="0"/>
                                            </p:txEl>
                                          </p:spTgt>
                                        </p:tgtEl>
                                      </p:cBhvr>
                                    </p:animEffect>
                                    <p:set>
                                      <p:cBhvr>
                                        <p:cTn id="7" dur="1" fill="hold">
                                          <p:stCondLst>
                                            <p:cond delay="499"/>
                                          </p:stCondLst>
                                        </p:cTn>
                                        <p:tgtEl>
                                          <p:spTgt spid="3">
                                            <p:txEl>
                                              <p:pRg st="0" end="0"/>
                                            </p:txEl>
                                          </p:spTgt>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3">
                                            <p:txEl>
                                              <p:pRg st="1" end="1"/>
                                            </p:txEl>
                                          </p:spTgt>
                                        </p:tgtEl>
                                      </p:cBhvr>
                                    </p:animEffect>
                                    <p:set>
                                      <p:cBhvr>
                                        <p:cTn id="10" dur="1" fill="hold">
                                          <p:stCondLst>
                                            <p:cond delay="499"/>
                                          </p:stCondLst>
                                        </p:cTn>
                                        <p:tgtEl>
                                          <p:spTgt spid="3">
                                            <p:txEl>
                                              <p:pRg st="1" end="1"/>
                                            </p:txEl>
                                          </p:spTgt>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3">
                                            <p:txEl>
                                              <p:pRg st="2" end="2"/>
                                            </p:txEl>
                                          </p:spTgt>
                                        </p:tgtEl>
                                      </p:cBhvr>
                                    </p:animEffect>
                                    <p:set>
                                      <p:cBhvr>
                                        <p:cTn id="13" dur="1" fill="hold">
                                          <p:stCondLst>
                                            <p:cond delay="499"/>
                                          </p:stCondLst>
                                        </p:cTn>
                                        <p:tgtEl>
                                          <p:spTgt spid="3">
                                            <p:txEl>
                                              <p:pRg st="2" end="2"/>
                                            </p:txEl>
                                          </p:spTgt>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11"/>
                                        </p:tgtEl>
                                      </p:cBhvr>
                                    </p:animEffect>
                                    <p:set>
                                      <p:cBhvr>
                                        <p:cTn id="16" dur="1" fill="hold">
                                          <p:stCondLst>
                                            <p:cond delay="499"/>
                                          </p:stCondLst>
                                        </p:cTn>
                                        <p:tgtEl>
                                          <p:spTgt spid="11"/>
                                        </p:tgtEl>
                                        <p:attrNameLst>
                                          <p:attrName>style.visibility</p:attrName>
                                        </p:attrNameLst>
                                      </p:cBhvr>
                                      <p:to>
                                        <p:strVal val="hidden"/>
                                      </p:to>
                                    </p:set>
                                  </p:childTnLst>
                                </p:cTn>
                              </p:par>
                              <p:par>
                                <p:cTn id="17" presetID="10"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0" presetClass="exit" presetSubtype="0" fill="hold" grpId="1" nodeType="clickEffect">
                                  <p:stCondLst>
                                    <p:cond delay="0"/>
                                  </p:stCondLst>
                                  <p:childTnLst>
                                    <p:animEffect transition="out" filter="fade">
                                      <p:cBhvr>
                                        <p:cTn id="23" dur="500"/>
                                        <p:tgtEl>
                                          <p:spTgt spid="6"/>
                                        </p:tgtEl>
                                      </p:cBhvr>
                                    </p:animEffect>
                                    <p:set>
                                      <p:cBhvr>
                                        <p:cTn id="24" dur="1" fill="hold">
                                          <p:stCondLst>
                                            <p:cond delay="499"/>
                                          </p:stCondLst>
                                        </p:cTn>
                                        <p:tgtEl>
                                          <p:spTgt spid="6"/>
                                        </p:tgtEl>
                                        <p:attrNameLst>
                                          <p:attrName>style.visibility</p:attrName>
                                        </p:attrNameLst>
                                      </p:cBhvr>
                                      <p:to>
                                        <p:strVal val="hidden"/>
                                      </p:to>
                                    </p:set>
                                  </p:childTnLst>
                                </p:cTn>
                              </p:par>
                              <p:par>
                                <p:cTn id="25" presetID="10"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xit" presetSubtype="0" fill="hold" grpId="1" nodeType="clickEffect">
                                  <p:stCondLst>
                                    <p:cond delay="0"/>
                                  </p:stCondLst>
                                  <p:childTnLst>
                                    <p:animEffect transition="out" filter="fade">
                                      <p:cBhvr>
                                        <p:cTn id="31" dur="500"/>
                                        <p:tgtEl>
                                          <p:spTgt spid="7"/>
                                        </p:tgtEl>
                                      </p:cBhvr>
                                    </p:animEffect>
                                    <p:set>
                                      <p:cBhvr>
                                        <p:cTn id="32" dur="1" fill="hold">
                                          <p:stCondLst>
                                            <p:cond delay="499"/>
                                          </p:stCondLst>
                                        </p:cTn>
                                        <p:tgtEl>
                                          <p:spTgt spid="7"/>
                                        </p:tgtEl>
                                        <p:attrNameLst>
                                          <p:attrName>style.visibility</p:attrName>
                                        </p:attrNameLst>
                                      </p:cBhvr>
                                      <p:to>
                                        <p:strVal val="hidden"/>
                                      </p:to>
                                    </p:set>
                                  </p:childTnLst>
                                </p:cTn>
                              </p:par>
                              <p:par>
                                <p:cTn id="33" presetID="10" presetClass="entr" presetSubtype="0"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P spid="6" grpId="1"/>
      <p:bldP spid="7" grpId="0"/>
      <p:bldP spid="7" grpId="1"/>
      <p:bldP spid="8" grpId="0"/>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Recent Design</a:t>
            </a:r>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17606"/>
          <a:stretch/>
        </p:blipFill>
        <p:spPr>
          <a:xfrm>
            <a:off x="787400" y="1752600"/>
            <a:ext cx="11309111" cy="6959600"/>
          </a:xfrm>
        </p:spPr>
      </p:pic>
    </p:spTree>
    <p:extLst>
      <p:ext uri="{BB962C8B-B14F-4D97-AF65-F5344CB8AC3E}">
        <p14:creationId xmlns:p14="http://schemas.microsoft.com/office/powerpoint/2010/main" val="542988576"/>
      </p:ext>
    </p:extLst>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4578" name="Picture 4"/>
          <p:cNvPicPr>
            <a:picLocks noChangeAspect="1"/>
          </p:cNvPicPr>
          <p:nvPr/>
        </p:nvPicPr>
        <p:blipFill>
          <a:blip r:embed="rId4" cstate="email"/>
          <a:srcRect/>
          <a:stretch>
            <a:fillRect/>
          </a:stretch>
        </p:blipFill>
        <p:spPr bwMode="auto">
          <a:xfrm>
            <a:off x="0" y="0"/>
            <a:ext cx="13046075" cy="9753600"/>
          </a:xfrm>
          <a:prstGeom prst="rect">
            <a:avLst/>
          </a:prstGeom>
          <a:noFill/>
          <a:ln w="12700">
            <a:noFill/>
            <a:miter lim="0"/>
            <a:headEnd/>
            <a:tailEnd/>
          </a:ln>
        </p:spPr>
      </p:pic>
      <p:sp>
        <p:nvSpPr>
          <p:cNvPr id="6" name="Rectangle 5"/>
          <p:cNvSpPr/>
          <p:nvPr/>
        </p:nvSpPr>
        <p:spPr>
          <a:xfrm>
            <a:off x="0" y="0"/>
            <a:ext cx="13004800" cy="9753600"/>
          </a:xfrm>
          <a:prstGeom prst="rect">
            <a:avLst/>
          </a:prstGeom>
          <a:solidFill>
            <a:schemeClr val="tx1">
              <a:alpha val="29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13317" name="Rectangle 1"/>
          <p:cNvSpPr>
            <a:spLocks noGrp="1" noChangeArrowheads="1"/>
          </p:cNvSpPr>
          <p:nvPr>
            <p:ph type="title"/>
          </p:nvPr>
        </p:nvSpPr>
        <p:spPr>
          <a:xfrm>
            <a:off x="3683000" y="0"/>
            <a:ext cx="6705600" cy="1371600"/>
          </a:xfrm>
        </p:spPr>
        <p:txBody>
          <a:bodyPr/>
          <a:lstStyle/>
          <a:p>
            <a:pPr eaLnBrk="1" hangingPunct="1">
              <a:defRPr/>
            </a:pPr>
            <a:r>
              <a:rPr lang="en-US">
                <a:solidFill>
                  <a:schemeClr val="bg1"/>
                </a:solidFill>
                <a:effectLst>
                  <a:outerShdw blurRad="38100" dist="38100" dir="2700000" algn="tl">
                    <a:srgbClr val="FFFFFF"/>
                  </a:outerShdw>
                </a:effectLst>
                <a:ea typeface="ＭＳ Ｐゴシック" charset="-128"/>
              </a:rPr>
              <a:t>Demonstration…</a:t>
            </a:r>
          </a:p>
        </p:txBody>
      </p:sp>
      <p:pic>
        <p:nvPicPr>
          <p:cNvPr id="8" name="DSC_0040.AVI">
            <a:hlinkClick r:id="" action="ppaction://media"/>
          </p:cNvPr>
          <p:cNvPicPr>
            <a:picLocks noRot="1" noChangeAspect="1"/>
          </p:cNvPicPr>
          <p:nvPr>
            <a:videoFile r:link="rId2"/>
          </p:nvPr>
        </p:nvPicPr>
        <p:blipFill>
          <a:blip r:embed="rId5"/>
          <a:stretch>
            <a:fillRect/>
          </a:stretch>
        </p:blipFill>
        <p:spPr>
          <a:xfrm>
            <a:off x="406400" y="1447800"/>
            <a:ext cx="12192000" cy="6858000"/>
          </a:xfrm>
          <a:prstGeom prst="rect">
            <a:avLst/>
          </a:prstGeom>
        </p:spPr>
      </p:pic>
    </p:spTree>
    <p:custDataLst>
      <p:tags r:id="rId1"/>
    </p:custData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00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362" name="Picture 4"/>
          <p:cNvPicPr>
            <a:picLocks noChangeAspect="1"/>
          </p:cNvPicPr>
          <p:nvPr/>
        </p:nvPicPr>
        <p:blipFill>
          <a:blip r:embed="rId4" cstate="email">
            <a:grayscl/>
          </a:blip>
          <a:srcRect/>
          <a:stretch>
            <a:fillRect/>
          </a:stretch>
        </p:blipFill>
        <p:spPr bwMode="auto">
          <a:xfrm>
            <a:off x="0" y="0"/>
            <a:ext cx="13004800" cy="9763125"/>
          </a:xfrm>
          <a:prstGeom prst="rect">
            <a:avLst/>
          </a:prstGeom>
          <a:noFill/>
          <a:ln w="12700">
            <a:noFill/>
            <a:miter lim="0"/>
            <a:headEnd/>
            <a:tailEnd/>
          </a:ln>
        </p:spPr>
      </p:pic>
      <p:sp>
        <p:nvSpPr>
          <p:cNvPr id="5" name="Rectangle 4"/>
          <p:cNvSpPr/>
          <p:nvPr/>
        </p:nvSpPr>
        <p:spPr>
          <a:xfrm>
            <a:off x="0" y="152400"/>
            <a:ext cx="13004800" cy="9753600"/>
          </a:xfrm>
          <a:prstGeom prst="rect">
            <a:avLst/>
          </a:prstGeom>
          <a:solidFill>
            <a:schemeClr val="tx1">
              <a:lumMod val="50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5121" name="Rectangle 1"/>
          <p:cNvSpPr>
            <a:spLocks noGrp="1" noChangeArrowheads="1"/>
          </p:cNvSpPr>
          <p:nvPr>
            <p:ph type="title"/>
          </p:nvPr>
        </p:nvSpPr>
        <p:spPr>
          <a:xfrm>
            <a:off x="1397000" y="-152400"/>
            <a:ext cx="11150600" cy="1066800"/>
          </a:xfrm>
        </p:spPr>
        <p:txBody>
          <a:bodyPr>
            <a:normAutofit fontScale="90000"/>
          </a:bodyPr>
          <a:lstStyle/>
          <a:p>
            <a:pPr eaLnBrk="1" hangingPunct="1">
              <a:defRPr/>
            </a:pPr>
            <a:r>
              <a:rPr lang="en-US" sz="5900" i="1" dirty="0">
                <a:effectLst>
                  <a:outerShdw blurRad="38100" dist="38100" dir="2700000" algn="tl">
                    <a:srgbClr val="000000"/>
                  </a:outerShdw>
                </a:effectLst>
                <a:latin typeface="Gil sans"/>
                <a:ea typeface="ＭＳ Ｐゴシック" charset="-128"/>
              </a:rPr>
              <a:t>Cervical Cancer is a Silent Killer…</a:t>
            </a:r>
          </a:p>
        </p:txBody>
      </p:sp>
      <p:sp>
        <p:nvSpPr>
          <p:cNvPr id="6" name="Content Placeholder 5"/>
          <p:cNvSpPr>
            <a:spLocks noGrp="1"/>
          </p:cNvSpPr>
          <p:nvPr>
            <p:ph idx="1"/>
          </p:nvPr>
        </p:nvSpPr>
        <p:spPr>
          <a:xfrm>
            <a:off x="1244600" y="5562600"/>
            <a:ext cx="10620375" cy="4673600"/>
          </a:xfrm>
        </p:spPr>
        <p:txBody>
          <a:bodyPr>
            <a:normAutofit/>
          </a:bodyPr>
          <a:lstStyle/>
          <a:p>
            <a:pPr marL="598211" indent="-546193" algn="ctr" eaLnBrk="1" fontAlgn="auto" hangingPunct="1">
              <a:spcAft>
                <a:spcPts val="0"/>
              </a:spcAft>
              <a:buFont typeface="Wingdings 2"/>
              <a:buNone/>
              <a:defRPr/>
            </a:pPr>
            <a:r>
              <a:rPr lang="en-US" sz="19900" b="1" dirty="0">
                <a:effectLst>
                  <a:outerShdw blurRad="38100" dist="38100" dir="2700000" algn="tl">
                    <a:srgbClr val="000000">
                      <a:alpha val="43137"/>
                    </a:srgbClr>
                  </a:outerShdw>
                </a:effectLst>
                <a:latin typeface="Gill Sans MT" pitchFamily="34" charset="0"/>
                <a:ea typeface="+mn-ea"/>
              </a:rPr>
              <a:t>500,000</a:t>
            </a:r>
            <a:r>
              <a:rPr lang="en-US" sz="19900" b="1" dirty="0">
                <a:latin typeface="Gill Sans MT" pitchFamily="34" charset="0"/>
                <a:ea typeface="+mn-ea"/>
              </a:rPr>
              <a:t> </a:t>
            </a:r>
          </a:p>
          <a:p>
            <a:pPr marL="598211" indent="-546193" algn="ctr" eaLnBrk="1" fontAlgn="auto" hangingPunct="1">
              <a:spcAft>
                <a:spcPts val="0"/>
              </a:spcAft>
              <a:buFont typeface="Wingdings 2"/>
              <a:buNone/>
              <a:defRPr/>
            </a:pPr>
            <a:r>
              <a:rPr lang="en-US" dirty="0">
                <a:latin typeface="Gill Sans MT" pitchFamily="34" charset="0"/>
                <a:ea typeface="+mn-ea"/>
              </a:rPr>
              <a:t>New cases per year</a:t>
            </a:r>
          </a:p>
        </p:txBody>
      </p:sp>
      <p:sp>
        <p:nvSpPr>
          <p:cNvPr id="7" name="Content Placeholder 5"/>
          <p:cNvSpPr txBox="1">
            <a:spLocks/>
          </p:cNvSpPr>
          <p:nvPr/>
        </p:nvSpPr>
        <p:spPr>
          <a:xfrm>
            <a:off x="1244600" y="5562600"/>
            <a:ext cx="10620375" cy="4673600"/>
          </a:xfrm>
          <a:prstGeom prst="rect">
            <a:avLst/>
          </a:prstGeom>
        </p:spPr>
        <p:txBody>
          <a:bodyPr lIns="130046" tIns="65023" rIns="130046" bIns="65023">
            <a:normAutofit/>
          </a:bodyPr>
          <a:lstStyle/>
          <a:p>
            <a:pPr marL="598211" indent="-546193" defTabSz="914400" fontAlgn="auto" hangingPunct="1">
              <a:spcBef>
                <a:spcPct val="20000"/>
              </a:spcBef>
              <a:spcAft>
                <a:spcPts val="0"/>
              </a:spcAft>
              <a:buClr>
                <a:schemeClr val="accent1"/>
              </a:buClr>
              <a:buSzPct val="80000"/>
              <a:buFont typeface="Wingdings 2"/>
              <a:buNone/>
              <a:defRPr/>
            </a:pPr>
            <a:r>
              <a:rPr lang="en-US" sz="19900" b="1" dirty="0">
                <a:solidFill>
                  <a:schemeClr val="tx1"/>
                </a:solidFill>
                <a:effectLst>
                  <a:outerShdw blurRad="38100" dist="38100" dir="2700000" algn="tl">
                    <a:srgbClr val="000000">
                      <a:alpha val="43137"/>
                    </a:srgbClr>
                  </a:outerShdw>
                </a:effectLst>
                <a:latin typeface="Gill Sans MT" pitchFamily="34" charset="0"/>
                <a:ea typeface="+mn-ea"/>
              </a:rPr>
              <a:t>250,000</a:t>
            </a:r>
            <a:r>
              <a:rPr lang="en-US" sz="19900" b="1" dirty="0">
                <a:solidFill>
                  <a:schemeClr val="tx1"/>
                </a:solidFill>
                <a:latin typeface="Gill Sans MT" pitchFamily="34" charset="0"/>
                <a:ea typeface="+mn-ea"/>
              </a:rPr>
              <a:t> </a:t>
            </a:r>
          </a:p>
          <a:p>
            <a:pPr marL="598211" indent="-546193" defTabSz="914400" fontAlgn="auto" hangingPunct="1">
              <a:spcBef>
                <a:spcPct val="20000"/>
              </a:spcBef>
              <a:spcAft>
                <a:spcPts val="0"/>
              </a:spcAft>
              <a:buClr>
                <a:schemeClr val="accent1"/>
              </a:buClr>
              <a:buSzPct val="80000"/>
              <a:buFont typeface="Wingdings 2"/>
              <a:buNone/>
              <a:defRPr/>
            </a:pPr>
            <a:r>
              <a:rPr lang="en-US" sz="4300" b="1" i="1" dirty="0">
                <a:solidFill>
                  <a:srgbClr val="FF0000"/>
                </a:solidFill>
                <a:latin typeface="Gill Sans MT" pitchFamily="34" charset="0"/>
                <a:ea typeface="+mn-ea"/>
              </a:rPr>
              <a:t>Deaths</a:t>
            </a:r>
            <a:r>
              <a:rPr lang="en-US" sz="4300" dirty="0">
                <a:solidFill>
                  <a:schemeClr val="tx1"/>
                </a:solidFill>
                <a:latin typeface="Gill Sans MT" pitchFamily="34" charset="0"/>
                <a:ea typeface="+mn-ea"/>
              </a:rPr>
              <a:t> per year</a:t>
            </a:r>
          </a:p>
        </p:txBody>
      </p:sp>
      <p:sp>
        <p:nvSpPr>
          <p:cNvPr id="8" name="Content Placeholder 5"/>
          <p:cNvSpPr txBox="1">
            <a:spLocks/>
          </p:cNvSpPr>
          <p:nvPr/>
        </p:nvSpPr>
        <p:spPr>
          <a:xfrm>
            <a:off x="1930400" y="5537200"/>
            <a:ext cx="10620375" cy="4673600"/>
          </a:xfrm>
          <a:prstGeom prst="rect">
            <a:avLst/>
          </a:prstGeom>
        </p:spPr>
        <p:txBody>
          <a:bodyPr lIns="130046" tIns="65023" rIns="130046" bIns="65023">
            <a:normAutofit/>
          </a:bodyPr>
          <a:lstStyle/>
          <a:p>
            <a:pPr marL="598211" indent="-546193" defTabSz="914400" fontAlgn="auto" hangingPunct="1">
              <a:spcBef>
                <a:spcPct val="20000"/>
              </a:spcBef>
              <a:spcAft>
                <a:spcPts val="0"/>
              </a:spcAft>
              <a:buClr>
                <a:schemeClr val="accent1"/>
              </a:buClr>
              <a:buSzPct val="80000"/>
              <a:buFont typeface="Wingdings 2"/>
              <a:buNone/>
              <a:defRPr/>
            </a:pPr>
            <a:r>
              <a:rPr lang="en-US" sz="19900" b="1" dirty="0">
                <a:solidFill>
                  <a:schemeClr val="tx1"/>
                </a:solidFill>
                <a:effectLst>
                  <a:outerShdw blurRad="38100" dist="38100" dir="2700000" algn="tl">
                    <a:srgbClr val="000000">
                      <a:alpha val="43137"/>
                    </a:srgbClr>
                  </a:outerShdw>
                </a:effectLst>
                <a:latin typeface="Gill Sans"/>
                <a:ea typeface="+mn-ea"/>
              </a:rPr>
              <a:t>85%</a:t>
            </a:r>
          </a:p>
          <a:p>
            <a:pPr marL="598211" indent="-546193" defTabSz="914400" fontAlgn="auto" hangingPunct="1">
              <a:spcBef>
                <a:spcPct val="20000"/>
              </a:spcBef>
              <a:spcAft>
                <a:spcPts val="0"/>
              </a:spcAft>
              <a:buClr>
                <a:schemeClr val="accent1"/>
              </a:buClr>
              <a:buSzPct val="80000"/>
              <a:buFont typeface="Wingdings 2"/>
              <a:buNone/>
              <a:defRPr/>
            </a:pPr>
            <a:r>
              <a:rPr lang="en-US" sz="4300" dirty="0">
                <a:solidFill>
                  <a:schemeClr val="tx1"/>
                </a:solidFill>
                <a:latin typeface="Gill Sans"/>
                <a:ea typeface="+mn-ea"/>
              </a:rPr>
              <a:t>Cases occur in </a:t>
            </a:r>
            <a:r>
              <a:rPr lang="en-US" sz="4300" b="1" i="1" dirty="0">
                <a:solidFill>
                  <a:srgbClr val="FFC000"/>
                </a:solidFill>
                <a:latin typeface="Gill Sans"/>
                <a:ea typeface="+mn-ea"/>
              </a:rPr>
              <a:t>developing</a:t>
            </a:r>
            <a:r>
              <a:rPr lang="en-US" sz="4300" dirty="0">
                <a:solidFill>
                  <a:schemeClr val="tx1"/>
                </a:solidFill>
                <a:latin typeface="Gill Sans"/>
                <a:ea typeface="+mn-ea"/>
              </a:rPr>
              <a:t> countries</a:t>
            </a:r>
          </a:p>
        </p:txBody>
      </p:sp>
    </p:spTree>
    <p:custDataLst>
      <p:tags r:id="rId1"/>
    </p:custData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fade">
                                      <p:cBhvr>
                                        <p:cTn id="10" dur="1000"/>
                                        <p:tgtEl>
                                          <p:spTgt spid="6">
                                            <p:txEl>
                                              <p:pRg st="1" end="1"/>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fade">
                                      <p:cBhvr>
                                        <p:cTn id="15" dur="1000"/>
                                        <p:tgtEl>
                                          <p:spTgt spid="7">
                                            <p:txEl>
                                              <p:pRg st="0" end="0"/>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7">
                                            <p:txEl>
                                              <p:pRg st="1" end="1"/>
                                            </p:txEl>
                                          </p:spTgt>
                                        </p:tgtEl>
                                        <p:attrNameLst>
                                          <p:attrName>style.visibility</p:attrName>
                                        </p:attrNameLst>
                                      </p:cBhvr>
                                      <p:to>
                                        <p:strVal val="visible"/>
                                      </p:to>
                                    </p:set>
                                    <p:animEffect transition="in" filter="fade">
                                      <p:cBhvr>
                                        <p:cTn id="18" dur="1000"/>
                                        <p:tgtEl>
                                          <p:spTgt spid="7">
                                            <p:txEl>
                                              <p:pRg st="1" end="1"/>
                                            </p:txEl>
                                          </p:spTgt>
                                        </p:tgtEl>
                                      </p:cBhvr>
                                    </p:animEffect>
                                  </p:childTnLst>
                                </p:cTn>
                              </p:par>
                              <p:par>
                                <p:cTn id="19" presetID="10" presetClass="exit" presetSubtype="0" fill="hold" nodeType="withEffect">
                                  <p:stCondLst>
                                    <p:cond delay="0"/>
                                  </p:stCondLst>
                                  <p:childTnLst>
                                    <p:animEffect transition="out" filter="fade">
                                      <p:cBhvr>
                                        <p:cTn id="20" dur="1000"/>
                                        <p:tgtEl>
                                          <p:spTgt spid="6">
                                            <p:txEl>
                                              <p:pRg st="0" end="0"/>
                                            </p:txEl>
                                          </p:spTgt>
                                        </p:tgtEl>
                                      </p:cBhvr>
                                    </p:animEffect>
                                    <p:set>
                                      <p:cBhvr>
                                        <p:cTn id="21" dur="1" fill="hold">
                                          <p:stCondLst>
                                            <p:cond delay="999"/>
                                          </p:stCondLst>
                                        </p:cTn>
                                        <p:tgtEl>
                                          <p:spTgt spid="6">
                                            <p:txEl>
                                              <p:pRg st="0" end="0"/>
                                            </p:txEl>
                                          </p:spTgt>
                                        </p:tgtEl>
                                        <p:attrNameLst>
                                          <p:attrName>style.visibility</p:attrName>
                                        </p:attrNameLst>
                                      </p:cBhvr>
                                      <p:to>
                                        <p:strVal val="hidden"/>
                                      </p:to>
                                    </p:set>
                                  </p:childTnLst>
                                </p:cTn>
                              </p:par>
                              <p:par>
                                <p:cTn id="22" presetID="10" presetClass="exit" presetSubtype="0" fill="hold" nodeType="withEffect">
                                  <p:stCondLst>
                                    <p:cond delay="0"/>
                                  </p:stCondLst>
                                  <p:childTnLst>
                                    <p:animEffect transition="out" filter="fade">
                                      <p:cBhvr>
                                        <p:cTn id="23" dur="1000"/>
                                        <p:tgtEl>
                                          <p:spTgt spid="6">
                                            <p:txEl>
                                              <p:pRg st="1" end="1"/>
                                            </p:txEl>
                                          </p:spTgt>
                                        </p:tgtEl>
                                      </p:cBhvr>
                                    </p:animEffect>
                                    <p:set>
                                      <p:cBhvr>
                                        <p:cTn id="24" dur="1" fill="hold">
                                          <p:stCondLst>
                                            <p:cond delay="999"/>
                                          </p:stCondLst>
                                        </p:cTn>
                                        <p:tgtEl>
                                          <p:spTgt spid="6">
                                            <p:txEl>
                                              <p:pRg st="1" end="1"/>
                                            </p:txEl>
                                          </p:spTgt>
                                        </p:tgtEl>
                                        <p:attrNameLst>
                                          <p:attrName>style.visibility</p:attrName>
                                        </p:attrNameLst>
                                      </p:cBhvr>
                                      <p:to>
                                        <p:strVal val="hidden"/>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0" presetClass="exit" presetSubtype="0" fill="hold" nodeType="clickEffect">
                                  <p:stCondLst>
                                    <p:cond delay="0"/>
                                  </p:stCondLst>
                                  <p:childTnLst>
                                    <p:animEffect transition="out" filter="fade">
                                      <p:cBhvr>
                                        <p:cTn id="28" dur="1000"/>
                                        <p:tgtEl>
                                          <p:spTgt spid="7">
                                            <p:txEl>
                                              <p:pRg st="0" end="0"/>
                                            </p:txEl>
                                          </p:spTgt>
                                        </p:tgtEl>
                                      </p:cBhvr>
                                    </p:animEffect>
                                    <p:set>
                                      <p:cBhvr>
                                        <p:cTn id="29" dur="1" fill="hold">
                                          <p:stCondLst>
                                            <p:cond delay="999"/>
                                          </p:stCondLst>
                                        </p:cTn>
                                        <p:tgtEl>
                                          <p:spTgt spid="7">
                                            <p:txEl>
                                              <p:pRg st="0" end="0"/>
                                            </p:txEl>
                                          </p:spTgt>
                                        </p:tgtEl>
                                        <p:attrNameLst>
                                          <p:attrName>style.visibility</p:attrName>
                                        </p:attrNameLst>
                                      </p:cBhvr>
                                      <p:to>
                                        <p:strVal val="hidden"/>
                                      </p:to>
                                    </p:set>
                                  </p:childTnLst>
                                </p:cTn>
                              </p:par>
                              <p:par>
                                <p:cTn id="30" presetID="10" presetClass="exit" presetSubtype="0" fill="hold" nodeType="withEffect">
                                  <p:stCondLst>
                                    <p:cond delay="0"/>
                                  </p:stCondLst>
                                  <p:childTnLst>
                                    <p:animEffect transition="out" filter="fade">
                                      <p:cBhvr>
                                        <p:cTn id="31" dur="1000"/>
                                        <p:tgtEl>
                                          <p:spTgt spid="7">
                                            <p:txEl>
                                              <p:pRg st="1" end="1"/>
                                            </p:txEl>
                                          </p:spTgt>
                                        </p:tgtEl>
                                      </p:cBhvr>
                                    </p:animEffect>
                                    <p:set>
                                      <p:cBhvr>
                                        <p:cTn id="32" dur="1" fill="hold">
                                          <p:stCondLst>
                                            <p:cond delay="999"/>
                                          </p:stCondLst>
                                        </p:cTn>
                                        <p:tgtEl>
                                          <p:spTgt spid="7">
                                            <p:txEl>
                                              <p:pRg st="1" end="1"/>
                                            </p:txEl>
                                          </p:spTgt>
                                        </p:tgtEl>
                                        <p:attrNameLst>
                                          <p:attrName>style.visibility</p:attrName>
                                        </p:attrNameLst>
                                      </p:cBhvr>
                                      <p:to>
                                        <p:strVal val="hidden"/>
                                      </p:to>
                                    </p:set>
                                  </p:childTnLst>
                                </p:cTn>
                              </p:par>
                              <p:par>
                                <p:cTn id="33" presetID="10" presetClass="entr" presetSubtype="0" fill="hold" nodeType="withEffect">
                                  <p:stCondLst>
                                    <p:cond delay="0"/>
                                  </p:stCondLst>
                                  <p:childTnLst>
                                    <p:set>
                                      <p:cBhvr>
                                        <p:cTn id="34" dur="1" fill="hold">
                                          <p:stCondLst>
                                            <p:cond delay="0"/>
                                          </p:stCondLst>
                                        </p:cTn>
                                        <p:tgtEl>
                                          <p:spTgt spid="8">
                                            <p:txEl>
                                              <p:pRg st="0" end="0"/>
                                            </p:txEl>
                                          </p:spTgt>
                                        </p:tgtEl>
                                        <p:attrNameLst>
                                          <p:attrName>style.visibility</p:attrName>
                                        </p:attrNameLst>
                                      </p:cBhvr>
                                      <p:to>
                                        <p:strVal val="visible"/>
                                      </p:to>
                                    </p:set>
                                    <p:animEffect transition="in" filter="fade">
                                      <p:cBhvr>
                                        <p:cTn id="35" dur="1000"/>
                                        <p:tgtEl>
                                          <p:spTgt spid="8">
                                            <p:txEl>
                                              <p:pRg st="0" end="0"/>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8">
                                            <p:txEl>
                                              <p:pRg st="1" end="1"/>
                                            </p:txEl>
                                          </p:spTgt>
                                        </p:tgtEl>
                                        <p:attrNameLst>
                                          <p:attrName>style.visibility</p:attrName>
                                        </p:attrNameLst>
                                      </p:cBhvr>
                                      <p:to>
                                        <p:strVal val="visible"/>
                                      </p:to>
                                    </p:set>
                                    <p:animEffect transition="in" filter="fade">
                                      <p:cBhvr>
                                        <p:cTn id="38" dur="10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464" name="Picture 8" descr="C:\Users\SD Netbook\Dropbox\Global Health\Business Plan Competitions\Rice\Component view vertical.jpg"/>
          <p:cNvPicPr>
            <a:picLocks noChangeAspect="1" noChangeArrowheads="1"/>
          </p:cNvPicPr>
          <p:nvPr/>
        </p:nvPicPr>
        <p:blipFill>
          <a:blip r:embed="rId3" cstate="email">
            <a:lum bright="-10000" contrast="-10000"/>
          </a:blip>
          <a:srcRect/>
          <a:stretch>
            <a:fillRect/>
          </a:stretch>
        </p:blipFill>
        <p:spPr bwMode="auto">
          <a:xfrm>
            <a:off x="863600" y="2209800"/>
            <a:ext cx="1524000" cy="70104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25603" name="Title 1"/>
          <p:cNvSpPr>
            <a:spLocks noGrp="1"/>
          </p:cNvSpPr>
          <p:nvPr>
            <p:ph type="title"/>
          </p:nvPr>
        </p:nvSpPr>
        <p:spPr/>
        <p:txBody>
          <a:bodyPr/>
          <a:lstStyle/>
          <a:p>
            <a:r>
              <a:rPr lang="en-US">
                <a:latin typeface="Gil sans" charset="0"/>
              </a:rPr>
              <a:t>CryoPop Component Details</a:t>
            </a:r>
          </a:p>
        </p:txBody>
      </p:sp>
      <p:sp>
        <p:nvSpPr>
          <p:cNvPr id="17411" name="Content Placeholder 2"/>
          <p:cNvSpPr>
            <a:spLocks noGrp="1"/>
          </p:cNvSpPr>
          <p:nvPr>
            <p:ph idx="1"/>
          </p:nvPr>
        </p:nvSpPr>
        <p:spPr>
          <a:xfrm>
            <a:off x="4572000" y="2209800"/>
            <a:ext cx="8102600" cy="7620000"/>
          </a:xfrm>
        </p:spPr>
        <p:txBody>
          <a:bodyPr/>
          <a:lstStyle/>
          <a:p>
            <a:pPr lvl="1">
              <a:buFont typeface="Wingdings 2" pitchFamily="18" charset="2"/>
              <a:buNone/>
              <a:defRPr/>
            </a:pPr>
            <a:r>
              <a:rPr lang="en-US" dirty="0">
                <a:solidFill>
                  <a:schemeClr val="accent1">
                    <a:lumMod val="60000"/>
                    <a:lumOff val="40000"/>
                  </a:schemeClr>
                </a:solidFill>
                <a:latin typeface="Gil sans"/>
                <a:ea typeface="ＭＳ Ｐゴシック" charset="-128"/>
              </a:rPr>
              <a:t>Mold Lock: </a:t>
            </a:r>
          </a:p>
          <a:p>
            <a:pPr lvl="2">
              <a:defRPr/>
            </a:pPr>
            <a:r>
              <a:rPr lang="en-US" dirty="0">
                <a:latin typeface="Gil sans"/>
                <a:ea typeface="ＭＳ Ｐゴシック" charset="-128"/>
              </a:rPr>
              <a:t>Controls Snow Formation</a:t>
            </a:r>
          </a:p>
          <a:p>
            <a:pPr lvl="2">
              <a:defRPr/>
            </a:pPr>
            <a:endParaRPr lang="en-US" dirty="0">
              <a:latin typeface="Gil sans"/>
              <a:ea typeface="ＭＳ Ｐゴシック" charset="-128"/>
            </a:endParaRPr>
          </a:p>
          <a:p>
            <a:pPr lvl="2">
              <a:defRPr/>
            </a:pPr>
            <a:endParaRPr lang="en-US" dirty="0">
              <a:latin typeface="Gil sans"/>
              <a:ea typeface="ＭＳ Ｐゴシック" charset="-128"/>
            </a:endParaRPr>
          </a:p>
          <a:p>
            <a:pPr lvl="1">
              <a:buFont typeface="Wingdings 2" pitchFamily="18" charset="2"/>
              <a:buNone/>
              <a:defRPr/>
            </a:pPr>
            <a:r>
              <a:rPr lang="en-US" dirty="0">
                <a:solidFill>
                  <a:schemeClr val="accent1">
                    <a:lumMod val="60000"/>
                    <a:lumOff val="40000"/>
                  </a:schemeClr>
                </a:solidFill>
                <a:latin typeface="Gil sans"/>
                <a:ea typeface="ＭＳ Ｐゴシック" charset="-128"/>
              </a:rPr>
              <a:t>Push Rod: </a:t>
            </a:r>
          </a:p>
          <a:p>
            <a:pPr lvl="2">
              <a:defRPr/>
            </a:pPr>
            <a:r>
              <a:rPr lang="en-US" dirty="0">
                <a:latin typeface="Gil sans"/>
                <a:ea typeface="ＭＳ Ｐゴシック" charset="-128"/>
              </a:rPr>
              <a:t>Enables Nurse to safely push dry-ice against the cervix</a:t>
            </a:r>
          </a:p>
          <a:p>
            <a:pPr lvl="2">
              <a:buFont typeface="Arial" pitchFamily="34" charset="0"/>
              <a:buNone/>
              <a:defRPr/>
            </a:pPr>
            <a:endParaRPr lang="en-US" dirty="0">
              <a:latin typeface="Gil sans"/>
              <a:ea typeface="ＭＳ Ｐゴシック" charset="-128"/>
            </a:endParaRPr>
          </a:p>
          <a:p>
            <a:pPr lvl="1">
              <a:buFont typeface="Wingdings 2" pitchFamily="18" charset="2"/>
              <a:buNone/>
              <a:defRPr/>
            </a:pPr>
            <a:r>
              <a:rPr lang="en-US" dirty="0">
                <a:solidFill>
                  <a:schemeClr val="accent1">
                    <a:lumMod val="60000"/>
                    <a:lumOff val="40000"/>
                  </a:schemeClr>
                </a:solidFill>
                <a:latin typeface="Gil sans"/>
                <a:ea typeface="ＭＳ Ｐゴシック" charset="-128"/>
              </a:rPr>
              <a:t>Dry Ice Applicator: </a:t>
            </a:r>
          </a:p>
          <a:p>
            <a:pPr lvl="2">
              <a:defRPr/>
            </a:pPr>
            <a:r>
              <a:rPr lang="en-US" dirty="0">
                <a:latin typeface="Gil sans"/>
                <a:ea typeface="ＭＳ Ｐゴシック" charset="-128"/>
              </a:rPr>
              <a:t>Holds the dry ice and prevents accidental ablations</a:t>
            </a:r>
          </a:p>
          <a:p>
            <a:pPr lvl="1">
              <a:defRPr/>
            </a:pPr>
            <a:endParaRPr lang="en-US" dirty="0">
              <a:latin typeface="Gil sans"/>
              <a:ea typeface="ＭＳ Ｐゴシック" charset="-128"/>
            </a:endParaRPr>
          </a:p>
        </p:txBody>
      </p:sp>
      <p:cxnSp>
        <p:nvCxnSpPr>
          <p:cNvPr id="10" name="Elbow Connector 9"/>
          <p:cNvCxnSpPr/>
          <p:nvPr/>
        </p:nvCxnSpPr>
        <p:spPr>
          <a:xfrm flipV="1">
            <a:off x="2082800" y="2590800"/>
            <a:ext cx="3200400" cy="1143000"/>
          </a:xfrm>
          <a:prstGeom prst="bentConnector3">
            <a:avLst>
              <a:gd name="adj1" fmla="val 50000"/>
            </a:avLst>
          </a:prstGeom>
          <a:ln w="57150">
            <a:solidFill>
              <a:schemeClr val="tx2">
                <a:lumMod val="75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4" name="Elbow Connector 13"/>
          <p:cNvCxnSpPr/>
          <p:nvPr/>
        </p:nvCxnSpPr>
        <p:spPr>
          <a:xfrm>
            <a:off x="1778000" y="5105400"/>
            <a:ext cx="3429000" cy="1588"/>
          </a:xfrm>
          <a:prstGeom prst="bentConnector3">
            <a:avLst>
              <a:gd name="adj1" fmla="val 50000"/>
            </a:avLst>
          </a:prstGeom>
          <a:ln w="57150">
            <a:solidFill>
              <a:schemeClr val="tx2">
                <a:lumMod val="75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7" name="Elbow Connector 16"/>
          <p:cNvCxnSpPr/>
          <p:nvPr/>
        </p:nvCxnSpPr>
        <p:spPr>
          <a:xfrm>
            <a:off x="1854200" y="6553200"/>
            <a:ext cx="3352800" cy="990600"/>
          </a:xfrm>
          <a:prstGeom prst="bentConnector3">
            <a:avLst>
              <a:gd name="adj1" fmla="val 50000"/>
            </a:avLst>
          </a:prstGeom>
          <a:ln w="57150">
            <a:solidFill>
              <a:schemeClr val="tx2">
                <a:lumMod val="75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r>
              <a:rPr lang="en-US"/>
              <a:t>CryoPop Features</a:t>
            </a:r>
          </a:p>
        </p:txBody>
      </p:sp>
      <p:sp>
        <p:nvSpPr>
          <p:cNvPr id="26627" name="Content Placeholder 2"/>
          <p:cNvSpPr>
            <a:spLocks noGrp="1"/>
          </p:cNvSpPr>
          <p:nvPr>
            <p:ph idx="1"/>
          </p:nvPr>
        </p:nvSpPr>
        <p:spPr>
          <a:xfrm>
            <a:off x="254000" y="5934075"/>
            <a:ext cx="8305800" cy="695325"/>
          </a:xfrm>
        </p:spPr>
        <p:txBody>
          <a:bodyPr/>
          <a:lstStyle/>
          <a:p>
            <a:r>
              <a:rPr lang="en-US"/>
              <a:t>Low manufacturing cost ($19)</a:t>
            </a:r>
          </a:p>
        </p:txBody>
      </p:sp>
      <p:sp>
        <p:nvSpPr>
          <p:cNvPr id="8" name="Content Placeholder 2"/>
          <p:cNvSpPr txBox="1">
            <a:spLocks/>
          </p:cNvSpPr>
          <p:nvPr/>
        </p:nvSpPr>
        <p:spPr bwMode="auto">
          <a:xfrm>
            <a:off x="3378200" y="7086600"/>
            <a:ext cx="7089775" cy="838200"/>
          </a:xfrm>
          <a:prstGeom prst="rect">
            <a:avLst/>
          </a:prstGeom>
          <a:noFill/>
          <a:ln w="9525">
            <a:noFill/>
            <a:miter lim="800000"/>
            <a:headEnd/>
            <a:tailEnd/>
          </a:ln>
        </p:spPr>
        <p:txBody>
          <a:bodyPr lIns="130046" tIns="65023" rIns="130046" bIns="65023"/>
          <a:lstStyle/>
          <a:p>
            <a:pPr marL="596900" indent="-546100" algn="l" defTabSz="914400" eaLnBrk="0">
              <a:spcBef>
                <a:spcPct val="20000"/>
              </a:spcBef>
              <a:buClr>
                <a:schemeClr val="accent1"/>
              </a:buClr>
              <a:buSzPct val="80000"/>
              <a:buFont typeface="Wingdings 2" pitchFamily="18" charset="2"/>
              <a:buChar char=""/>
              <a:defRPr/>
            </a:pPr>
            <a:r>
              <a:rPr lang="en-US" sz="4300" dirty="0">
                <a:solidFill>
                  <a:schemeClr val="tx1"/>
                </a:solidFill>
                <a:latin typeface="+mn-lt"/>
                <a:ea typeface="ＭＳ Ｐゴシック" charset="-128"/>
              </a:rPr>
              <a:t>Biocompatible materials</a:t>
            </a:r>
          </a:p>
        </p:txBody>
      </p:sp>
      <p:sp>
        <p:nvSpPr>
          <p:cNvPr id="11" name="Content Placeholder 2"/>
          <p:cNvSpPr txBox="1">
            <a:spLocks/>
          </p:cNvSpPr>
          <p:nvPr/>
        </p:nvSpPr>
        <p:spPr bwMode="auto">
          <a:xfrm>
            <a:off x="5969000" y="8229600"/>
            <a:ext cx="7391400" cy="914400"/>
          </a:xfrm>
          <a:prstGeom prst="rect">
            <a:avLst/>
          </a:prstGeom>
          <a:noFill/>
          <a:ln w="9525">
            <a:noFill/>
            <a:miter lim="800000"/>
            <a:headEnd/>
            <a:tailEnd/>
          </a:ln>
        </p:spPr>
        <p:txBody>
          <a:bodyPr lIns="130046" tIns="65023" rIns="130046" bIns="65023"/>
          <a:lstStyle/>
          <a:p>
            <a:pPr marL="596900" indent="-546100" algn="l" defTabSz="914400" eaLnBrk="0">
              <a:spcBef>
                <a:spcPct val="20000"/>
              </a:spcBef>
              <a:buClr>
                <a:schemeClr val="accent1"/>
              </a:buClr>
              <a:buSzPct val="80000"/>
              <a:buFont typeface="Wingdings 2" pitchFamily="18" charset="2"/>
              <a:buChar char=""/>
              <a:defRPr/>
            </a:pPr>
            <a:r>
              <a:rPr lang="en-US" sz="4300" dirty="0">
                <a:solidFill>
                  <a:schemeClr val="tx1"/>
                </a:solidFill>
                <a:latin typeface="+mn-lt"/>
                <a:ea typeface="ＭＳ Ｐゴシック" charset="-128"/>
              </a:rPr>
              <a:t>Fits existing protocols</a:t>
            </a:r>
          </a:p>
        </p:txBody>
      </p:sp>
      <p:pic>
        <p:nvPicPr>
          <p:cNvPr id="80898" name="Picture 2" descr="C:\Users\SD Netbook\Dropbox\Global Health\CAD\Jan 25 2012\renderings\2.Final Color Output.png"/>
          <p:cNvPicPr>
            <a:picLocks noChangeAspect="1" noChangeArrowheads="1"/>
          </p:cNvPicPr>
          <p:nvPr/>
        </p:nvPicPr>
        <p:blipFill>
          <a:blip r:embed="rId3" cstate="email"/>
          <a:srcRect l="3333" t="11667" b="16667"/>
          <a:stretch>
            <a:fillRect/>
          </a:stretch>
        </p:blipFill>
        <p:spPr bwMode="auto">
          <a:xfrm>
            <a:off x="2768599" y="1905000"/>
            <a:ext cx="7708605" cy="3810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ransition spd="med">
    <p:fade/>
  </p:transition>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r>
              <a:rPr lang="en-US">
                <a:latin typeface="Gil sans" charset="0"/>
              </a:rPr>
              <a:t>Bench Testing Complete</a:t>
            </a:r>
          </a:p>
        </p:txBody>
      </p:sp>
      <p:sp>
        <p:nvSpPr>
          <p:cNvPr id="27651" name="Content Placeholder 2"/>
          <p:cNvSpPr>
            <a:spLocks noGrp="1"/>
          </p:cNvSpPr>
          <p:nvPr>
            <p:ph idx="1"/>
          </p:nvPr>
        </p:nvSpPr>
        <p:spPr>
          <a:xfrm>
            <a:off x="650875" y="2276475"/>
            <a:ext cx="10620375" cy="771525"/>
          </a:xfrm>
        </p:spPr>
        <p:txBody>
          <a:bodyPr/>
          <a:lstStyle/>
          <a:p>
            <a:pPr>
              <a:buFont typeface="Wingdings 2" pitchFamily="18" charset="2"/>
              <a:buNone/>
            </a:pPr>
            <a:r>
              <a:rPr lang="en-US" sz="4000"/>
              <a:t>Cooler and Faster than current equipment</a:t>
            </a:r>
          </a:p>
        </p:txBody>
      </p:sp>
      <p:pic>
        <p:nvPicPr>
          <p:cNvPr id="27652" name="Picture 2" descr="C:\Users\sdawood1\Dropbox\Global Health\Data\Jan102011\modified\wallachvcryopop2.png"/>
          <p:cNvPicPr>
            <a:picLocks noChangeAspect="1" noChangeArrowheads="1"/>
          </p:cNvPicPr>
          <p:nvPr/>
        </p:nvPicPr>
        <p:blipFill>
          <a:blip r:embed="rId3" cstate="email"/>
          <a:srcRect b="1350"/>
          <a:stretch>
            <a:fillRect/>
          </a:stretch>
        </p:blipFill>
        <p:spPr bwMode="auto">
          <a:xfrm>
            <a:off x="787400" y="3200400"/>
            <a:ext cx="8534400" cy="5568950"/>
          </a:xfrm>
          <a:prstGeom prst="rect">
            <a:avLst/>
          </a:prstGeom>
          <a:noFill/>
          <a:ln w="9525">
            <a:noFill/>
            <a:miter lim="800000"/>
            <a:headEnd/>
            <a:tailEnd/>
          </a:ln>
        </p:spPr>
      </p:pic>
      <p:pic>
        <p:nvPicPr>
          <p:cNvPr id="5" name="Picture 2" descr="C:\Users\sdawood1\Dropbox\Global Health\Pictures\Bench Testing Jan 4 2012\Bench testing v1 (7 of 20).JPG"/>
          <p:cNvPicPr>
            <a:picLocks noChangeAspect="1" noChangeArrowheads="1"/>
          </p:cNvPicPr>
          <p:nvPr/>
        </p:nvPicPr>
        <p:blipFill>
          <a:blip r:embed="rId4" cstate="email">
            <a:lum bright="10000"/>
          </a:blip>
          <a:srcRect/>
          <a:stretch>
            <a:fillRect/>
          </a:stretch>
        </p:blipFill>
        <p:spPr bwMode="auto">
          <a:xfrm>
            <a:off x="10083800" y="3962400"/>
            <a:ext cx="1521178" cy="3733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Freeform 5"/>
          <p:cNvSpPr/>
          <p:nvPr/>
        </p:nvSpPr>
        <p:spPr>
          <a:xfrm>
            <a:off x="1925638" y="3697288"/>
            <a:ext cx="4670425" cy="3968750"/>
          </a:xfrm>
          <a:custGeom>
            <a:avLst/>
            <a:gdLst>
              <a:gd name="connsiteX0" fmla="*/ 0 w 4669276"/>
              <a:gd name="connsiteY0" fmla="*/ 0 h 3968885"/>
              <a:gd name="connsiteX1" fmla="*/ 311285 w 4669276"/>
              <a:gd name="connsiteY1" fmla="*/ 311285 h 3968885"/>
              <a:gd name="connsiteX2" fmla="*/ 661480 w 4669276"/>
              <a:gd name="connsiteY2" fmla="*/ 1284051 h 3968885"/>
              <a:gd name="connsiteX3" fmla="*/ 1108953 w 4669276"/>
              <a:gd name="connsiteY3" fmla="*/ 2276272 h 3968885"/>
              <a:gd name="connsiteX4" fmla="*/ 1750978 w 4669276"/>
              <a:gd name="connsiteY4" fmla="*/ 3054485 h 3968885"/>
              <a:gd name="connsiteX5" fmla="*/ 3210127 w 4669276"/>
              <a:gd name="connsiteY5" fmla="*/ 3754876 h 3968885"/>
              <a:gd name="connsiteX6" fmla="*/ 4669276 w 4669276"/>
              <a:gd name="connsiteY6" fmla="*/ 3968885 h 396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69276" h="3968885">
                <a:moveTo>
                  <a:pt x="0" y="0"/>
                </a:moveTo>
                <a:cubicBezTo>
                  <a:pt x="100519" y="48638"/>
                  <a:pt x="201038" y="97277"/>
                  <a:pt x="311285" y="311285"/>
                </a:cubicBezTo>
                <a:cubicBezTo>
                  <a:pt x="421532" y="525293"/>
                  <a:pt x="528535" y="956553"/>
                  <a:pt x="661480" y="1284051"/>
                </a:cubicBezTo>
                <a:cubicBezTo>
                  <a:pt x="794425" y="1611549"/>
                  <a:pt x="927370" y="1981200"/>
                  <a:pt x="1108953" y="2276272"/>
                </a:cubicBezTo>
                <a:cubicBezTo>
                  <a:pt x="1290536" y="2571344"/>
                  <a:pt x="1400782" y="2808051"/>
                  <a:pt x="1750978" y="3054485"/>
                </a:cubicBezTo>
                <a:cubicBezTo>
                  <a:pt x="2101174" y="3300919"/>
                  <a:pt x="2723744" y="3602476"/>
                  <a:pt x="3210127" y="3754876"/>
                </a:cubicBezTo>
                <a:cubicBezTo>
                  <a:pt x="3696510" y="3907276"/>
                  <a:pt x="4403387" y="3881336"/>
                  <a:pt x="4669276" y="3968885"/>
                </a:cubicBezTo>
              </a:path>
            </a:pathLst>
          </a:custGeom>
          <a:ln w="76200">
            <a:solidFill>
              <a:srgbClr val="002060"/>
            </a:solidFill>
          </a:ln>
        </p:spPr>
        <p:style>
          <a:lnRef idx="1">
            <a:schemeClr val="accent1"/>
          </a:lnRef>
          <a:fillRef idx="0">
            <a:schemeClr val="accent1"/>
          </a:fillRef>
          <a:effectRef idx="0">
            <a:schemeClr val="accent1"/>
          </a:effectRef>
          <a:fontRef idx="minor">
            <a:schemeClr val="tx1"/>
          </a:fontRef>
        </p:style>
        <p:txBody>
          <a:bodyPr anchor="ctr"/>
          <a:lstStyle/>
          <a:p>
            <a:pPr>
              <a:defRPr/>
            </a:pPr>
            <a:endParaRPr lang="en-US"/>
          </a:p>
        </p:txBody>
      </p:sp>
      <p:sp>
        <p:nvSpPr>
          <p:cNvPr id="8" name="Freeform 7"/>
          <p:cNvSpPr/>
          <p:nvPr/>
        </p:nvSpPr>
        <p:spPr>
          <a:xfrm>
            <a:off x="1931988" y="3665538"/>
            <a:ext cx="4745037" cy="3519487"/>
          </a:xfrm>
          <a:custGeom>
            <a:avLst/>
            <a:gdLst>
              <a:gd name="connsiteX0" fmla="*/ 0 w 4744528"/>
              <a:gd name="connsiteY0" fmla="*/ 0 h 3519578"/>
              <a:gd name="connsiteX1" fmla="*/ 267419 w 4744528"/>
              <a:gd name="connsiteY1" fmla="*/ 51759 h 3519578"/>
              <a:gd name="connsiteX2" fmla="*/ 552091 w 4744528"/>
              <a:gd name="connsiteY2" fmla="*/ 207034 h 3519578"/>
              <a:gd name="connsiteX3" fmla="*/ 983411 w 4744528"/>
              <a:gd name="connsiteY3" fmla="*/ 698740 h 3519578"/>
              <a:gd name="connsiteX4" fmla="*/ 1673525 w 4744528"/>
              <a:gd name="connsiteY4" fmla="*/ 1621766 h 3519578"/>
              <a:gd name="connsiteX5" fmla="*/ 2398143 w 4744528"/>
              <a:gd name="connsiteY5" fmla="*/ 2380891 h 3519578"/>
              <a:gd name="connsiteX6" fmla="*/ 2967487 w 4744528"/>
              <a:gd name="connsiteY6" fmla="*/ 2786332 h 3519578"/>
              <a:gd name="connsiteX7" fmla="*/ 3588589 w 4744528"/>
              <a:gd name="connsiteY7" fmla="*/ 3114136 h 3519578"/>
              <a:gd name="connsiteX8" fmla="*/ 4192438 w 4744528"/>
              <a:gd name="connsiteY8" fmla="*/ 3347049 h 3519578"/>
              <a:gd name="connsiteX9" fmla="*/ 4494362 w 4744528"/>
              <a:gd name="connsiteY9" fmla="*/ 3441940 h 3519578"/>
              <a:gd name="connsiteX10" fmla="*/ 4744528 w 4744528"/>
              <a:gd name="connsiteY10" fmla="*/ 3519578 h 3519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44528" h="3519578">
                <a:moveTo>
                  <a:pt x="0" y="0"/>
                </a:moveTo>
                <a:cubicBezTo>
                  <a:pt x="87702" y="8626"/>
                  <a:pt x="175404" y="17253"/>
                  <a:pt x="267419" y="51759"/>
                </a:cubicBezTo>
                <a:cubicBezTo>
                  <a:pt x="359434" y="86265"/>
                  <a:pt x="432759" y="99204"/>
                  <a:pt x="552091" y="207034"/>
                </a:cubicBezTo>
                <a:cubicBezTo>
                  <a:pt x="671423" y="314864"/>
                  <a:pt x="796505" y="462951"/>
                  <a:pt x="983411" y="698740"/>
                </a:cubicBezTo>
                <a:cubicBezTo>
                  <a:pt x="1170317" y="934529"/>
                  <a:pt x="1437736" y="1341408"/>
                  <a:pt x="1673525" y="1621766"/>
                </a:cubicBezTo>
                <a:cubicBezTo>
                  <a:pt x="1909314" y="1902124"/>
                  <a:pt x="2182483" y="2186797"/>
                  <a:pt x="2398143" y="2380891"/>
                </a:cubicBezTo>
                <a:cubicBezTo>
                  <a:pt x="2613803" y="2574985"/>
                  <a:pt x="2769079" y="2664125"/>
                  <a:pt x="2967487" y="2786332"/>
                </a:cubicBezTo>
                <a:cubicBezTo>
                  <a:pt x="3165895" y="2908540"/>
                  <a:pt x="3384431" y="3020683"/>
                  <a:pt x="3588589" y="3114136"/>
                </a:cubicBezTo>
                <a:cubicBezTo>
                  <a:pt x="3792747" y="3207589"/>
                  <a:pt x="4041476" y="3292415"/>
                  <a:pt x="4192438" y="3347049"/>
                </a:cubicBezTo>
                <a:cubicBezTo>
                  <a:pt x="4343400" y="3401683"/>
                  <a:pt x="4494362" y="3441940"/>
                  <a:pt x="4494362" y="3441940"/>
                </a:cubicBezTo>
                <a:cubicBezTo>
                  <a:pt x="4586377" y="3470695"/>
                  <a:pt x="4689894" y="3489386"/>
                  <a:pt x="4744528" y="3519578"/>
                </a:cubicBezTo>
              </a:path>
            </a:pathLst>
          </a:custGeom>
          <a:ln w="7620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defRPr/>
            </a:pPr>
            <a:endParaRPr lang="en-US"/>
          </a:p>
        </p:txBody>
      </p:sp>
      <p:sp>
        <p:nvSpPr>
          <p:cNvPr id="9" name="Rectangle 8"/>
          <p:cNvSpPr/>
          <p:nvPr/>
        </p:nvSpPr>
        <p:spPr>
          <a:xfrm>
            <a:off x="6683375" y="5943600"/>
            <a:ext cx="1800225" cy="1905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Tree>
  </p:cSld>
  <p:clrMapOvr>
    <a:masterClrMapping/>
  </p:clrMapOvr>
  <p:transition spd="med">
    <p:fade/>
  </p:transition>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r>
              <a:rPr lang="en-US">
                <a:latin typeface="Gil sans" charset="0"/>
              </a:rPr>
              <a:t>Animal Testing Phase 1</a:t>
            </a:r>
          </a:p>
        </p:txBody>
      </p:sp>
      <p:sp>
        <p:nvSpPr>
          <p:cNvPr id="4" name="Content Placeholder 2"/>
          <p:cNvSpPr txBox="1">
            <a:spLocks/>
          </p:cNvSpPr>
          <p:nvPr/>
        </p:nvSpPr>
        <p:spPr bwMode="auto">
          <a:xfrm>
            <a:off x="635000" y="2286000"/>
            <a:ext cx="10620375" cy="771525"/>
          </a:xfrm>
          <a:prstGeom prst="rect">
            <a:avLst/>
          </a:prstGeom>
          <a:noFill/>
          <a:ln w="9525">
            <a:noFill/>
            <a:miter lim="800000"/>
            <a:headEnd/>
            <a:tailEnd/>
          </a:ln>
        </p:spPr>
        <p:txBody>
          <a:bodyPr lIns="130046" tIns="65023" rIns="130046" bIns="65023"/>
          <a:lstStyle/>
          <a:p>
            <a:pPr marL="596900" indent="-546100" algn="l" defTabSz="914400" eaLnBrk="0">
              <a:spcBef>
                <a:spcPct val="20000"/>
              </a:spcBef>
              <a:buClr>
                <a:schemeClr val="accent1"/>
              </a:buClr>
              <a:buSzPct val="80000"/>
              <a:defRPr/>
            </a:pPr>
            <a:r>
              <a:rPr lang="en-US" sz="4300" dirty="0">
                <a:solidFill>
                  <a:schemeClr val="tx1"/>
                </a:solidFill>
                <a:latin typeface="+mn-lt"/>
                <a:ea typeface="ＭＳ Ｐゴシック" charset="-128"/>
              </a:rPr>
              <a:t>Further validated &amp; refined design</a:t>
            </a:r>
          </a:p>
        </p:txBody>
      </p:sp>
      <p:pic>
        <p:nvPicPr>
          <p:cNvPr id="28676" name="Content Placeholder 5"/>
          <p:cNvPicPr>
            <a:picLocks noChangeAspect="1"/>
          </p:cNvPicPr>
          <p:nvPr/>
        </p:nvPicPr>
        <p:blipFill>
          <a:blip r:embed="rId2" cstate="email"/>
          <a:srcRect/>
          <a:stretch>
            <a:fillRect/>
          </a:stretch>
        </p:blipFill>
        <p:spPr bwMode="auto">
          <a:xfrm>
            <a:off x="2006600" y="3276600"/>
            <a:ext cx="2819400" cy="2133600"/>
          </a:xfrm>
          <a:prstGeom prst="rect">
            <a:avLst/>
          </a:prstGeom>
          <a:noFill/>
          <a:ln w="9525">
            <a:noFill/>
            <a:miter lim="800000"/>
            <a:headEnd/>
            <a:tailEnd/>
          </a:ln>
        </p:spPr>
      </p:pic>
      <p:sp>
        <p:nvSpPr>
          <p:cNvPr id="6" name="Rectangle 2"/>
          <p:cNvSpPr txBox="1">
            <a:spLocks noChangeArrowheads="1"/>
          </p:cNvSpPr>
          <p:nvPr/>
        </p:nvSpPr>
        <p:spPr>
          <a:xfrm>
            <a:off x="6578600" y="3048000"/>
            <a:ext cx="5943600" cy="5599113"/>
          </a:xfrm>
          <a:prstGeom prst="roundRect">
            <a:avLst/>
          </a:prstGeom>
          <a:ln w="38100">
            <a:solidFill>
              <a:schemeClr val="tx2">
                <a:lumMod val="50000"/>
              </a:schemeClr>
            </a:solidFill>
          </a:ln>
        </p:spPr>
        <p:txBody>
          <a:bodyPr lIns="130046" tIns="65023" rIns="130046" bIns="65023">
            <a:normAutofit/>
          </a:bodyPr>
          <a:lstStyle/>
          <a:p>
            <a:pPr marL="598211" indent="-546193" defTabSz="914400" fontAlgn="auto" hangingPunct="1">
              <a:spcBef>
                <a:spcPct val="20000"/>
              </a:spcBef>
              <a:spcAft>
                <a:spcPts val="0"/>
              </a:spcAft>
              <a:buClr>
                <a:schemeClr val="accent1"/>
              </a:buClr>
              <a:buSzPct val="80000"/>
              <a:defRPr/>
            </a:pPr>
            <a:endParaRPr lang="en-US" sz="2800" dirty="0">
              <a:solidFill>
                <a:schemeClr val="tx1"/>
              </a:solidFill>
              <a:latin typeface="+mn-lt"/>
              <a:ea typeface="+mn-ea"/>
            </a:endParaRPr>
          </a:p>
        </p:txBody>
      </p:sp>
      <p:pic>
        <p:nvPicPr>
          <p:cNvPr id="28678" name="Content Placeholder 5"/>
          <p:cNvPicPr>
            <a:picLocks noChangeAspect="1"/>
          </p:cNvPicPr>
          <p:nvPr/>
        </p:nvPicPr>
        <p:blipFill>
          <a:blip r:embed="rId3" cstate="email"/>
          <a:srcRect/>
          <a:stretch>
            <a:fillRect/>
          </a:stretch>
        </p:blipFill>
        <p:spPr bwMode="auto">
          <a:xfrm>
            <a:off x="1092200" y="5943600"/>
            <a:ext cx="2057400" cy="1905000"/>
          </a:xfrm>
          <a:prstGeom prst="rect">
            <a:avLst/>
          </a:prstGeom>
          <a:noFill/>
          <a:ln w="9525">
            <a:noFill/>
            <a:miter lim="800000"/>
            <a:headEnd/>
            <a:tailEnd/>
          </a:ln>
        </p:spPr>
      </p:pic>
      <p:pic>
        <p:nvPicPr>
          <p:cNvPr id="28679" name="Content Placeholder 5"/>
          <p:cNvPicPr>
            <a:picLocks noChangeAspect="1"/>
          </p:cNvPicPr>
          <p:nvPr/>
        </p:nvPicPr>
        <p:blipFill>
          <a:blip r:embed="rId4" cstate="email"/>
          <a:srcRect/>
          <a:stretch>
            <a:fillRect/>
          </a:stretch>
        </p:blipFill>
        <p:spPr bwMode="auto">
          <a:xfrm>
            <a:off x="8102600" y="3200400"/>
            <a:ext cx="2819400" cy="2133600"/>
          </a:xfrm>
          <a:prstGeom prst="rect">
            <a:avLst/>
          </a:prstGeom>
          <a:noFill/>
          <a:ln w="9525">
            <a:noFill/>
            <a:miter lim="800000"/>
            <a:headEnd/>
            <a:tailEnd/>
          </a:ln>
        </p:spPr>
      </p:pic>
      <p:pic>
        <p:nvPicPr>
          <p:cNvPr id="28680" name="Content Placeholder 5"/>
          <p:cNvPicPr>
            <a:picLocks noChangeAspect="1"/>
          </p:cNvPicPr>
          <p:nvPr/>
        </p:nvPicPr>
        <p:blipFill>
          <a:blip r:embed="rId5" cstate="email"/>
          <a:srcRect/>
          <a:stretch>
            <a:fillRect/>
          </a:stretch>
        </p:blipFill>
        <p:spPr bwMode="auto">
          <a:xfrm>
            <a:off x="7035800" y="5943600"/>
            <a:ext cx="1905000" cy="2133600"/>
          </a:xfrm>
          <a:prstGeom prst="rect">
            <a:avLst/>
          </a:prstGeom>
          <a:noFill/>
          <a:ln w="9525">
            <a:noFill/>
            <a:miter lim="800000"/>
            <a:headEnd/>
            <a:tailEnd/>
          </a:ln>
        </p:spPr>
      </p:pic>
      <p:sp>
        <p:nvSpPr>
          <p:cNvPr id="10" name="Rectangle 2"/>
          <p:cNvSpPr txBox="1">
            <a:spLocks noChangeArrowheads="1"/>
          </p:cNvSpPr>
          <p:nvPr/>
        </p:nvSpPr>
        <p:spPr>
          <a:xfrm>
            <a:off x="558800" y="3124200"/>
            <a:ext cx="5943600" cy="5599113"/>
          </a:xfrm>
          <a:prstGeom prst="roundRect">
            <a:avLst/>
          </a:prstGeom>
          <a:ln w="38100">
            <a:solidFill>
              <a:schemeClr val="tx2">
                <a:lumMod val="50000"/>
              </a:schemeClr>
            </a:solidFill>
          </a:ln>
        </p:spPr>
        <p:txBody>
          <a:bodyPr lIns="130046" tIns="65023" rIns="130046" bIns="65023">
            <a:normAutofit/>
          </a:bodyPr>
          <a:lstStyle/>
          <a:p>
            <a:pPr marL="598211" indent="-546193" defTabSz="914400" fontAlgn="auto" hangingPunct="1">
              <a:spcBef>
                <a:spcPct val="20000"/>
              </a:spcBef>
              <a:spcAft>
                <a:spcPts val="0"/>
              </a:spcAft>
              <a:buClr>
                <a:schemeClr val="accent1"/>
              </a:buClr>
              <a:buSzPct val="80000"/>
              <a:defRPr/>
            </a:pPr>
            <a:endParaRPr lang="en-US" sz="2800" dirty="0">
              <a:solidFill>
                <a:schemeClr val="tx1"/>
              </a:solidFill>
              <a:latin typeface="+mn-lt"/>
              <a:ea typeface="+mn-ea"/>
            </a:endParaRPr>
          </a:p>
        </p:txBody>
      </p:sp>
      <p:pic>
        <p:nvPicPr>
          <p:cNvPr id="28682" name="Picture 10"/>
          <p:cNvPicPr>
            <a:picLocks noChangeAspect="1"/>
          </p:cNvPicPr>
          <p:nvPr/>
        </p:nvPicPr>
        <p:blipFill>
          <a:blip r:embed="rId6" cstate="email"/>
          <a:srcRect/>
          <a:stretch>
            <a:fillRect/>
          </a:stretch>
        </p:blipFill>
        <p:spPr bwMode="auto">
          <a:xfrm>
            <a:off x="3454400" y="6172200"/>
            <a:ext cx="2874963" cy="1630363"/>
          </a:xfrm>
          <a:prstGeom prst="rect">
            <a:avLst/>
          </a:prstGeom>
          <a:noFill/>
          <a:ln w="9525">
            <a:noFill/>
            <a:miter lim="800000"/>
            <a:headEnd/>
            <a:tailEnd/>
          </a:ln>
        </p:spPr>
      </p:pic>
      <p:pic>
        <p:nvPicPr>
          <p:cNvPr id="28683" name="Picture 11"/>
          <p:cNvPicPr>
            <a:picLocks noChangeAspect="1"/>
          </p:cNvPicPr>
          <p:nvPr/>
        </p:nvPicPr>
        <p:blipFill>
          <a:blip r:embed="rId7" cstate="email"/>
          <a:srcRect/>
          <a:stretch>
            <a:fillRect/>
          </a:stretch>
        </p:blipFill>
        <p:spPr bwMode="auto">
          <a:xfrm>
            <a:off x="9626600" y="5867400"/>
            <a:ext cx="2490788" cy="2217738"/>
          </a:xfrm>
          <a:prstGeom prst="rect">
            <a:avLst/>
          </a:prstGeom>
          <a:noFill/>
          <a:ln w="9525">
            <a:noFill/>
            <a:miter lim="800000"/>
            <a:headEnd/>
            <a:tailEnd/>
          </a:ln>
        </p:spPr>
      </p:pic>
    </p:spTree>
  </p:cSld>
  <p:clrMapOvr>
    <a:masterClrMapping/>
  </p:clrMapOvr>
  <p:transition spd="med">
    <p:fade/>
  </p:transition>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History Lesson</a:t>
            </a:r>
          </a:p>
        </p:txBody>
      </p:sp>
      <p:sp>
        <p:nvSpPr>
          <p:cNvPr id="3" name="Content Placeholder 2"/>
          <p:cNvSpPr>
            <a:spLocks noGrp="1"/>
          </p:cNvSpPr>
          <p:nvPr>
            <p:ph idx="1"/>
          </p:nvPr>
        </p:nvSpPr>
        <p:spPr>
          <a:xfrm>
            <a:off x="650875" y="2276475"/>
            <a:ext cx="5699125" cy="6435725"/>
          </a:xfrm>
        </p:spPr>
        <p:txBody>
          <a:bodyPr/>
          <a:lstStyle/>
          <a:p>
            <a:r>
              <a:rPr lang="en-US" sz="3600" dirty="0"/>
              <a:t>Dr. Leo </a:t>
            </a:r>
            <a:r>
              <a:rPr lang="en-US" sz="3600" dirty="0" err="1"/>
              <a:t>Bobrow</a:t>
            </a:r>
            <a:r>
              <a:rPr lang="en-US" sz="3600" dirty="0"/>
              <a:t> used the Kidde Dry Ice Applicator to treat cervicitis via </a:t>
            </a:r>
            <a:r>
              <a:rPr lang="en-US" sz="3600" dirty="0" err="1"/>
              <a:t>cryoablation</a:t>
            </a:r>
            <a:r>
              <a:rPr lang="en-US" sz="3600" dirty="0"/>
              <a:t>. </a:t>
            </a:r>
          </a:p>
          <a:p>
            <a:endParaRPr lang="en-US" sz="3600" dirty="0"/>
          </a:p>
          <a:p>
            <a:r>
              <a:rPr lang="en-US" sz="3600" dirty="0"/>
              <a:t>Idea: use small CO</a:t>
            </a:r>
            <a:r>
              <a:rPr lang="en-US" sz="3600" baseline="-25000" dirty="0"/>
              <a:t>2</a:t>
            </a:r>
            <a:r>
              <a:rPr lang="en-US" sz="3600" dirty="0"/>
              <a:t> cartridges. </a:t>
            </a:r>
          </a:p>
          <a:p>
            <a:pPr marL="50800" indent="0">
              <a:buNone/>
            </a:pP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26200" y="1905000"/>
            <a:ext cx="5823668" cy="7430517"/>
          </a:xfrm>
          <a:prstGeom prst="rect">
            <a:avLst/>
          </a:prstGeom>
        </p:spPr>
      </p:pic>
      <p:sp>
        <p:nvSpPr>
          <p:cNvPr id="5" name="Oval 4"/>
          <p:cNvSpPr/>
          <p:nvPr/>
        </p:nvSpPr>
        <p:spPr>
          <a:xfrm>
            <a:off x="9855200" y="6591300"/>
            <a:ext cx="2133600" cy="1905000"/>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17772311"/>
      </p:ext>
    </p:extLst>
  </p:cSld>
  <p:clrMapOvr>
    <a:masterClrMapping/>
  </p:clrMapOvr>
  <p:transition spd="med">
    <p:fade/>
  </p:transition>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err="1"/>
              <a:t>CryoPop</a:t>
            </a:r>
            <a:br>
              <a:rPr lang="en-US" dirty="0"/>
            </a:br>
            <a:r>
              <a:rPr lang="en-US" dirty="0"/>
              <a:t>CO</a:t>
            </a:r>
            <a:r>
              <a:rPr lang="en-US" baseline="-25000" dirty="0"/>
              <a:t>2</a:t>
            </a:r>
            <a:r>
              <a:rPr lang="en-US" dirty="0"/>
              <a:t> Cartridges</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58800" y="2438400"/>
            <a:ext cx="11762166" cy="5400879"/>
          </a:xfrm>
        </p:spPr>
      </p:pic>
    </p:spTree>
    <p:extLst>
      <p:ext uri="{BB962C8B-B14F-4D97-AF65-F5344CB8AC3E}">
        <p14:creationId xmlns:p14="http://schemas.microsoft.com/office/powerpoint/2010/main" val="4060303060"/>
      </p:ext>
    </p:extLst>
  </p:cSld>
  <p:clrMapOvr>
    <a:masterClrMapping/>
  </p:clrMapOvr>
  <p:transition spd="med">
    <p:fade/>
  </p:transition>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22" name="Title 1"/>
          <p:cNvSpPr>
            <a:spLocks noGrp="1"/>
          </p:cNvSpPr>
          <p:nvPr>
            <p:ph type="title"/>
          </p:nvPr>
        </p:nvSpPr>
        <p:spPr>
          <a:xfrm>
            <a:off x="650875" y="390525"/>
            <a:ext cx="11642725" cy="1625600"/>
          </a:xfrm>
        </p:spPr>
        <p:txBody>
          <a:bodyPr/>
          <a:lstStyle/>
          <a:p>
            <a:r>
              <a:rPr lang="en-US" sz="5400">
                <a:latin typeface="Gil sans" charset="0"/>
              </a:rPr>
              <a:t>Saving Costs, Expanding Treatment</a:t>
            </a:r>
          </a:p>
        </p:txBody>
      </p:sp>
      <p:sp>
        <p:nvSpPr>
          <p:cNvPr id="22531" name="Content Placeholder 2"/>
          <p:cNvSpPr>
            <a:spLocks noGrp="1"/>
          </p:cNvSpPr>
          <p:nvPr>
            <p:ph idx="1"/>
          </p:nvPr>
        </p:nvSpPr>
        <p:spPr>
          <a:xfrm>
            <a:off x="3683000" y="2743200"/>
            <a:ext cx="5791200" cy="4343400"/>
          </a:xfrm>
        </p:spPr>
        <p:txBody>
          <a:bodyPr/>
          <a:lstStyle/>
          <a:p>
            <a:pPr>
              <a:buFont typeface="Wingdings 2" pitchFamily="18" charset="2"/>
              <a:buNone/>
            </a:pPr>
            <a:r>
              <a:rPr lang="en-US" sz="8000">
                <a:latin typeface="Bradley Hand ITC" pitchFamily="66" charset="0"/>
              </a:rPr>
              <a:t>	     $47</a:t>
            </a:r>
          </a:p>
          <a:p>
            <a:pPr>
              <a:buFont typeface="Wingdings 2" pitchFamily="18" charset="2"/>
              <a:buNone/>
            </a:pPr>
            <a:r>
              <a:rPr lang="en-US" sz="8000">
                <a:latin typeface="Bradley Hand ITC" pitchFamily="66" charset="0"/>
              </a:rPr>
              <a:t>X   5,000</a:t>
            </a:r>
          </a:p>
          <a:p>
            <a:pPr>
              <a:buFont typeface="Wingdings 2" pitchFamily="18" charset="2"/>
              <a:buNone/>
            </a:pPr>
            <a:r>
              <a:rPr lang="en-US" sz="9600" b="1">
                <a:latin typeface="Bradley Hand ITC" pitchFamily="66" charset="0"/>
              </a:rPr>
              <a:t>$235,000</a:t>
            </a:r>
          </a:p>
        </p:txBody>
      </p:sp>
      <p:cxnSp>
        <p:nvCxnSpPr>
          <p:cNvPr id="11" name="Straight Connector 10"/>
          <p:cNvCxnSpPr/>
          <p:nvPr/>
        </p:nvCxnSpPr>
        <p:spPr>
          <a:xfrm>
            <a:off x="3759200" y="5562600"/>
            <a:ext cx="5257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Content Placeholder 2"/>
          <p:cNvSpPr txBox="1">
            <a:spLocks/>
          </p:cNvSpPr>
          <p:nvPr/>
        </p:nvSpPr>
        <p:spPr bwMode="auto">
          <a:xfrm>
            <a:off x="863600" y="2743200"/>
            <a:ext cx="10820400" cy="5334000"/>
          </a:xfrm>
          <a:prstGeom prst="rect">
            <a:avLst/>
          </a:prstGeom>
          <a:noFill/>
          <a:ln w="9525">
            <a:noFill/>
            <a:miter lim="800000"/>
            <a:headEnd/>
            <a:tailEnd/>
          </a:ln>
        </p:spPr>
        <p:txBody>
          <a:bodyPr lIns="130046" tIns="65023" rIns="130046" bIns="65023"/>
          <a:lstStyle/>
          <a:p>
            <a:pPr marL="596900" indent="-546100" defTabSz="914400" eaLnBrk="0">
              <a:spcBef>
                <a:spcPts val="0"/>
              </a:spcBef>
              <a:buClr>
                <a:schemeClr val="accent1"/>
              </a:buClr>
              <a:buSzPct val="80000"/>
              <a:buFont typeface="Wingdings 2" pitchFamily="18" charset="2"/>
              <a:buNone/>
              <a:defRPr/>
            </a:pPr>
            <a:r>
              <a:rPr lang="en-US" sz="28800" b="1" dirty="0">
                <a:solidFill>
                  <a:schemeClr val="tx2">
                    <a:lumMod val="75000"/>
                  </a:schemeClr>
                </a:solidFill>
                <a:effectLst>
                  <a:outerShdw blurRad="38100" dist="38100" dir="2700000" algn="tl">
                    <a:srgbClr val="000000">
                      <a:alpha val="43137"/>
                    </a:srgbClr>
                  </a:outerShdw>
                </a:effectLst>
                <a:latin typeface="Gil sans"/>
                <a:ea typeface="ＭＳ Ｐゴシック" charset="-128"/>
              </a:rPr>
              <a:t>120K</a:t>
            </a:r>
          </a:p>
          <a:p>
            <a:pPr marL="596900" indent="-546100" defTabSz="914400" eaLnBrk="0">
              <a:spcBef>
                <a:spcPts val="0"/>
              </a:spcBef>
              <a:buClr>
                <a:schemeClr val="accent1"/>
              </a:buClr>
              <a:buSzPct val="80000"/>
              <a:buFont typeface="Wingdings 2" pitchFamily="18" charset="2"/>
              <a:buNone/>
              <a:defRPr/>
            </a:pPr>
            <a:r>
              <a:rPr lang="en-US" sz="5400" b="1" u="sng" dirty="0">
                <a:solidFill>
                  <a:srgbClr val="00B050"/>
                </a:solidFill>
                <a:effectLst>
                  <a:outerShdw blurRad="38100" dist="38100" dir="2700000" algn="tl">
                    <a:srgbClr val="000000">
                      <a:alpha val="43137"/>
                    </a:srgbClr>
                  </a:outerShdw>
                </a:effectLst>
                <a:latin typeface="Gil sans"/>
                <a:ea typeface="ＭＳ Ｐゴシック" charset="-128"/>
              </a:rPr>
              <a:t>24X</a:t>
            </a:r>
            <a:r>
              <a:rPr lang="en-US" sz="4000" dirty="0">
                <a:solidFill>
                  <a:schemeClr val="tx1"/>
                </a:solidFill>
                <a:latin typeface="Gil sans"/>
                <a:ea typeface="ＭＳ Ｐゴシック" charset="-128"/>
              </a:rPr>
              <a:t> Additional patients treated with CryoPop</a:t>
            </a:r>
            <a:endParaRPr lang="en-US" sz="4000" b="1" dirty="0">
              <a:solidFill>
                <a:schemeClr val="tx1"/>
              </a:solidFill>
              <a:latin typeface="Gil sans"/>
              <a:ea typeface="ＭＳ Ｐゴシック" charset="-128"/>
            </a:endParaRPr>
          </a:p>
        </p:txBody>
      </p:sp>
      <p:sp>
        <p:nvSpPr>
          <p:cNvPr id="14" name="Content Placeholder 2"/>
          <p:cNvSpPr txBox="1">
            <a:spLocks/>
          </p:cNvSpPr>
          <p:nvPr/>
        </p:nvSpPr>
        <p:spPr bwMode="auto">
          <a:xfrm>
            <a:off x="177800" y="2819400"/>
            <a:ext cx="11353800" cy="5334000"/>
          </a:xfrm>
          <a:prstGeom prst="rect">
            <a:avLst/>
          </a:prstGeom>
          <a:noFill/>
          <a:ln w="9525">
            <a:noFill/>
            <a:miter lim="800000"/>
            <a:headEnd/>
            <a:tailEnd/>
          </a:ln>
        </p:spPr>
        <p:txBody>
          <a:bodyPr lIns="130046" tIns="65023" rIns="130046" bIns="65023"/>
          <a:lstStyle/>
          <a:p>
            <a:pPr marL="596900" indent="-546100" defTabSz="914400" eaLnBrk="0">
              <a:spcBef>
                <a:spcPts val="0"/>
              </a:spcBef>
              <a:buClr>
                <a:schemeClr val="accent1"/>
              </a:buClr>
              <a:buSzPct val="80000"/>
              <a:buFont typeface="Wingdings 2" pitchFamily="18" charset="2"/>
              <a:buNone/>
              <a:defRPr/>
            </a:pPr>
            <a:r>
              <a:rPr lang="en-US" sz="28800" b="1" dirty="0">
                <a:solidFill>
                  <a:schemeClr val="tx2">
                    <a:lumMod val="75000"/>
                  </a:schemeClr>
                </a:solidFill>
                <a:effectLst>
                  <a:outerShdw blurRad="38100" dist="38100" dir="2700000" algn="tl">
                    <a:srgbClr val="000000">
                      <a:alpha val="43137"/>
                    </a:srgbClr>
                  </a:outerShdw>
                </a:effectLst>
                <a:latin typeface="Gil sans"/>
                <a:ea typeface="ＭＳ Ｐゴシック" charset="-128"/>
              </a:rPr>
              <a:t>$225K</a:t>
            </a:r>
          </a:p>
          <a:p>
            <a:pPr marL="596900" indent="-546100" defTabSz="914400" eaLnBrk="0">
              <a:spcBef>
                <a:spcPts val="0"/>
              </a:spcBef>
              <a:buClr>
                <a:schemeClr val="accent1"/>
              </a:buClr>
              <a:buSzPct val="80000"/>
              <a:buFont typeface="Wingdings 2" pitchFamily="18" charset="2"/>
              <a:buNone/>
              <a:defRPr/>
            </a:pPr>
            <a:r>
              <a:rPr lang="en-US" sz="4000" dirty="0">
                <a:solidFill>
                  <a:schemeClr val="tx1"/>
                </a:solidFill>
                <a:latin typeface="Gil sans"/>
                <a:ea typeface="ＭＳ Ｐゴシック" charset="-128"/>
              </a:rPr>
              <a:t>Saved per 5,000 patients treated</a:t>
            </a:r>
            <a:endParaRPr lang="en-US" sz="4000" b="1" dirty="0">
              <a:solidFill>
                <a:schemeClr val="tx1"/>
              </a:solidFill>
              <a:latin typeface="Gil sans"/>
              <a:ea typeface="ＭＳ Ｐゴシック" charset="-128"/>
            </a:endParaRPr>
          </a:p>
        </p:txBody>
      </p:sp>
    </p:spTree>
    <p:custDataLst>
      <p:tags r:id="rId1"/>
    </p:custData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childTnLst>
                                </p:cTn>
                              </p:par>
                              <p:par>
                                <p:cTn id="8" presetID="10" presetClass="exit" presetSubtype="0" fill="hold" nodeType="withEffect">
                                  <p:stCondLst>
                                    <p:cond delay="0"/>
                                  </p:stCondLst>
                                  <p:childTnLst>
                                    <p:animEffect transition="out" filter="fade">
                                      <p:cBhvr>
                                        <p:cTn id="9" dur="1000"/>
                                        <p:tgtEl>
                                          <p:spTgt spid="11"/>
                                        </p:tgtEl>
                                      </p:cBhvr>
                                    </p:animEffect>
                                    <p:set>
                                      <p:cBhvr>
                                        <p:cTn id="10" dur="1" fill="hold">
                                          <p:stCondLst>
                                            <p:cond delay="999"/>
                                          </p:stCondLst>
                                        </p:cTn>
                                        <p:tgtEl>
                                          <p:spTgt spid="11"/>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1000"/>
                                        <p:tgtEl>
                                          <p:spTgt spid="22531">
                                            <p:txEl>
                                              <p:pRg st="0" end="0"/>
                                            </p:txEl>
                                          </p:spTgt>
                                        </p:tgtEl>
                                      </p:cBhvr>
                                    </p:animEffect>
                                    <p:set>
                                      <p:cBhvr>
                                        <p:cTn id="13" dur="1" fill="hold">
                                          <p:stCondLst>
                                            <p:cond delay="999"/>
                                          </p:stCondLst>
                                        </p:cTn>
                                        <p:tgtEl>
                                          <p:spTgt spid="22531">
                                            <p:txEl>
                                              <p:pRg st="0" end="0"/>
                                            </p:txEl>
                                          </p:spTgt>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1000"/>
                                        <p:tgtEl>
                                          <p:spTgt spid="22531">
                                            <p:txEl>
                                              <p:pRg st="1" end="1"/>
                                            </p:txEl>
                                          </p:spTgt>
                                        </p:tgtEl>
                                      </p:cBhvr>
                                    </p:animEffect>
                                    <p:set>
                                      <p:cBhvr>
                                        <p:cTn id="16" dur="1" fill="hold">
                                          <p:stCondLst>
                                            <p:cond delay="999"/>
                                          </p:stCondLst>
                                        </p:cTn>
                                        <p:tgtEl>
                                          <p:spTgt spid="22531">
                                            <p:txEl>
                                              <p:pRg st="1" end="1"/>
                                            </p:txEl>
                                          </p:spTgt>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1000"/>
                                        <p:tgtEl>
                                          <p:spTgt spid="22531">
                                            <p:txEl>
                                              <p:pRg st="2" end="2"/>
                                            </p:txEl>
                                          </p:spTgt>
                                        </p:tgtEl>
                                      </p:cBhvr>
                                    </p:animEffect>
                                    <p:set>
                                      <p:cBhvr>
                                        <p:cTn id="19" dur="1" fill="hold">
                                          <p:stCondLst>
                                            <p:cond delay="999"/>
                                          </p:stCondLst>
                                        </p:cTn>
                                        <p:tgtEl>
                                          <p:spTgt spid="22531">
                                            <p:txEl>
                                              <p:pRg st="2" end="2"/>
                                            </p:txEl>
                                          </p:spTgt>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childTnLst>
                                </p:cTn>
                              </p:par>
                              <p:par>
                                <p:cTn id="25" presetID="10" presetClass="exit" presetSubtype="0" fill="hold" grpId="1" nodeType="withEffect">
                                  <p:stCondLst>
                                    <p:cond delay="0"/>
                                  </p:stCondLst>
                                  <p:childTnLst>
                                    <p:animEffect transition="out" filter="fade">
                                      <p:cBhvr>
                                        <p:cTn id="26" dur="1000"/>
                                        <p:tgtEl>
                                          <p:spTgt spid="14"/>
                                        </p:tgtEl>
                                      </p:cBhvr>
                                    </p:animEffect>
                                    <p:set>
                                      <p:cBhvr>
                                        <p:cTn id="27" dur="1" fill="hold">
                                          <p:stCondLst>
                                            <p:cond delay="9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1" grpId="0" build="p"/>
      <p:bldP spid="13" grpId="0"/>
      <p:bldP spid="14" grpId="0"/>
      <p:bldP spid="14" grpId="1"/>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746" name="Rectangle 1"/>
          <p:cNvSpPr>
            <a:spLocks noGrp="1" noChangeArrowheads="1"/>
          </p:cNvSpPr>
          <p:nvPr>
            <p:ph type="title"/>
          </p:nvPr>
        </p:nvSpPr>
        <p:spPr>
          <a:xfrm>
            <a:off x="863600" y="0"/>
            <a:ext cx="11430000" cy="1209675"/>
          </a:xfrm>
        </p:spPr>
        <p:txBody>
          <a:bodyPr/>
          <a:lstStyle/>
          <a:p>
            <a:r>
              <a:rPr lang="en-US">
                <a:latin typeface="Gil sans" charset="0"/>
              </a:rPr>
              <a:t>Delivering Meaningful Impact</a:t>
            </a:r>
          </a:p>
        </p:txBody>
      </p:sp>
      <p:pic>
        <p:nvPicPr>
          <p:cNvPr id="30724" name="Picture 3"/>
          <p:cNvPicPr>
            <a:picLocks noChangeAspect="1" noChangeArrowheads="1"/>
          </p:cNvPicPr>
          <p:nvPr/>
        </p:nvPicPr>
        <p:blipFill>
          <a:blip r:embed="rId2" cstate="email"/>
          <a:srcRect/>
          <a:stretch>
            <a:fillRect/>
          </a:stretch>
        </p:blipFill>
        <p:spPr bwMode="auto">
          <a:xfrm>
            <a:off x="1625600" y="1371600"/>
            <a:ext cx="9448800" cy="6903051"/>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effectLst>
        </p:spPr>
      </p:pic>
      <p:sp>
        <p:nvSpPr>
          <p:cNvPr id="31748" name="Content Placeholder 2"/>
          <p:cNvSpPr>
            <a:spLocks noGrp="1"/>
          </p:cNvSpPr>
          <p:nvPr>
            <p:ph idx="1"/>
          </p:nvPr>
        </p:nvSpPr>
        <p:spPr>
          <a:xfrm>
            <a:off x="482600" y="8458200"/>
            <a:ext cx="11836400" cy="1066800"/>
          </a:xfrm>
        </p:spPr>
        <p:txBody>
          <a:bodyPr/>
          <a:lstStyle/>
          <a:p>
            <a:pPr algn="ctr">
              <a:spcBef>
                <a:spcPct val="0"/>
              </a:spcBef>
              <a:buFont typeface="Wingdings 2" pitchFamily="18" charset="2"/>
              <a:buNone/>
            </a:pPr>
            <a:r>
              <a:rPr lang="en-US" sz="4400">
                <a:latin typeface="Gil sans" charset="0"/>
              </a:rPr>
              <a:t>Potential to save </a:t>
            </a:r>
            <a:r>
              <a:rPr lang="en-US" sz="5400" b="1">
                <a:solidFill>
                  <a:srgbClr val="00B050"/>
                </a:solidFill>
                <a:latin typeface="Gil sans" charset="0"/>
              </a:rPr>
              <a:t>50,000</a:t>
            </a:r>
            <a:r>
              <a:rPr lang="en-US" sz="5400">
                <a:latin typeface="Gil sans" charset="0"/>
              </a:rPr>
              <a:t> </a:t>
            </a:r>
            <a:r>
              <a:rPr lang="en-US" sz="4400">
                <a:latin typeface="Gil sans" charset="0"/>
              </a:rPr>
              <a:t>lives within 5 years</a:t>
            </a:r>
          </a:p>
        </p:txBody>
      </p:sp>
      <p:pic>
        <p:nvPicPr>
          <p:cNvPr id="5" name="Picture 5"/>
          <p:cNvPicPr>
            <a:picLocks noChangeAspect="1"/>
          </p:cNvPicPr>
          <p:nvPr/>
        </p:nvPicPr>
        <p:blipFill>
          <a:blip r:embed="rId3" cstate="email"/>
          <a:srcRect/>
          <a:stretch>
            <a:fillRect/>
          </a:stretch>
        </p:blipFill>
        <p:spPr bwMode="auto">
          <a:xfrm>
            <a:off x="3197225" y="3124200"/>
            <a:ext cx="3305175" cy="1960563"/>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med">
    <p:fade/>
  </p:transition>
</p:sld>
</file>

<file path=ppt/slides/slide28.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14338" name="Rectangle 1"/>
          <p:cNvSpPr>
            <a:spLocks noGrp="1" noChangeArrowheads="1"/>
          </p:cNvSpPr>
          <p:nvPr>
            <p:ph type="title"/>
          </p:nvPr>
        </p:nvSpPr>
        <p:spPr>
          <a:xfrm>
            <a:off x="863600" y="254000"/>
            <a:ext cx="10464800" cy="1651000"/>
          </a:xfrm>
        </p:spPr>
        <p:txBody>
          <a:bodyPr/>
          <a:lstStyle/>
          <a:p>
            <a:pPr eaLnBrk="1" hangingPunct="1">
              <a:defRPr/>
            </a:pPr>
            <a:r>
              <a:rPr lang="en-US">
                <a:effectLst>
                  <a:outerShdw blurRad="38100" dist="38100" dir="2700000" algn="tl">
                    <a:srgbClr val="000000"/>
                  </a:outerShdw>
                </a:effectLst>
                <a:ea typeface="ＭＳ Ｐゴシック" charset="-128"/>
              </a:rPr>
              <a:t>Target market</a:t>
            </a:r>
          </a:p>
        </p:txBody>
      </p:sp>
      <p:sp>
        <p:nvSpPr>
          <p:cNvPr id="32771" name="Rectangle 2"/>
          <p:cNvSpPr>
            <a:spLocks noGrp="1" noChangeArrowheads="1"/>
          </p:cNvSpPr>
          <p:nvPr>
            <p:ph idx="1"/>
          </p:nvPr>
        </p:nvSpPr>
        <p:spPr>
          <a:xfrm>
            <a:off x="1320800" y="5181600"/>
            <a:ext cx="10466388" cy="4267200"/>
          </a:xfrm>
        </p:spPr>
        <p:txBody>
          <a:bodyPr/>
          <a:lstStyle/>
          <a:p>
            <a:pPr eaLnBrk="1" hangingPunct="1"/>
            <a:r>
              <a:rPr lang="en-US"/>
              <a:t>Growth rate of cervical cancer </a:t>
            </a:r>
            <a:r>
              <a:rPr lang="en-US" i="1">
                <a:solidFill>
                  <a:srgbClr val="FF0000"/>
                </a:solidFill>
              </a:rPr>
              <a:t>deaths</a:t>
            </a:r>
            <a:r>
              <a:rPr lang="en-US"/>
              <a:t> 3.5% (every year)</a:t>
            </a:r>
          </a:p>
          <a:p>
            <a:pPr eaLnBrk="1" hangingPunct="1"/>
            <a:endParaRPr lang="en-US"/>
          </a:p>
          <a:p>
            <a:pPr eaLnBrk="1" hangingPunct="1"/>
            <a:r>
              <a:rPr lang="en-US"/>
              <a:t>Competitors not active in this market – potential to take the market</a:t>
            </a:r>
          </a:p>
        </p:txBody>
      </p:sp>
      <p:pic>
        <p:nvPicPr>
          <p:cNvPr id="10243" name="Picture 3" descr="pasted-image.jpg"/>
          <p:cNvPicPr>
            <a:picLocks noChangeAspect="1"/>
          </p:cNvPicPr>
          <p:nvPr/>
        </p:nvPicPr>
        <p:blipFill>
          <a:blip r:embed="rId3" cstate="email"/>
          <a:srcRect/>
          <a:stretch>
            <a:fillRect/>
          </a:stretch>
        </p:blipFill>
        <p:spPr bwMode="auto">
          <a:xfrm>
            <a:off x="1549400" y="2133600"/>
            <a:ext cx="9753600" cy="2209800"/>
          </a:xfrm>
          <a:prstGeom prst="rect">
            <a:avLst/>
          </a:prstGeom>
          <a:ln w="228600" cap="sq" cmpd="thickThin">
            <a:solidFill>
              <a:srgbClr val="000000"/>
            </a:solidFill>
            <a:prstDash val="solid"/>
            <a:miter lim="800000"/>
          </a:ln>
          <a:effectLst>
            <a:innerShdw blurRad="76200">
              <a:srgbClr val="000000"/>
            </a:innerShdw>
          </a:effectLst>
        </p:spPr>
      </p:pic>
    </p:spTree>
  </p:cSld>
  <p:clrMapOvr>
    <a:masterClrMapping/>
  </p:clrMapOvr>
  <p:transition spd="med">
    <p:fade/>
  </p:transition>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50875" y="4775200"/>
            <a:ext cx="12023725" cy="4749800"/>
          </a:xfrm>
        </p:spPr>
        <p:txBody>
          <a:bodyPr>
            <a:normAutofit fontScale="92500" lnSpcReduction="10000"/>
          </a:bodyPr>
          <a:lstStyle/>
          <a:p>
            <a:pPr>
              <a:defRPr/>
            </a:pPr>
            <a:r>
              <a:rPr lang="en-US" dirty="0"/>
              <a:t>High-quality healthcare in remote and low-resource settings</a:t>
            </a:r>
          </a:p>
          <a:p>
            <a:pPr>
              <a:defRPr/>
            </a:pPr>
            <a:endParaRPr lang="en-US" dirty="0"/>
          </a:p>
          <a:p>
            <a:pPr>
              <a:defRPr/>
            </a:pPr>
            <a:r>
              <a:rPr lang="en-US" dirty="0"/>
              <a:t>Women’s health</a:t>
            </a:r>
          </a:p>
          <a:p>
            <a:pPr>
              <a:defRPr/>
            </a:pPr>
            <a:endParaRPr lang="en-US" dirty="0"/>
          </a:p>
          <a:p>
            <a:pPr>
              <a:defRPr/>
            </a:pPr>
            <a:r>
              <a:rPr lang="en-US" dirty="0"/>
              <a:t>Implemented cervical cancer screening (Vinegar)</a:t>
            </a:r>
          </a:p>
          <a:p>
            <a:pPr lvl="1">
              <a:defRPr/>
            </a:pPr>
            <a:r>
              <a:rPr lang="en-US" dirty="0"/>
              <a:t>Adoption, training and distribution </a:t>
            </a:r>
          </a:p>
          <a:p>
            <a:pPr>
              <a:defRPr/>
            </a:pPr>
            <a:endParaRPr lang="en-US" dirty="0"/>
          </a:p>
          <a:p>
            <a:pPr>
              <a:defRPr/>
            </a:pPr>
            <a:endParaRPr lang="en-US" dirty="0"/>
          </a:p>
        </p:txBody>
      </p:sp>
      <p:pic>
        <p:nvPicPr>
          <p:cNvPr id="4" name="Picture 3"/>
          <p:cNvPicPr>
            <a:picLocks noChangeAspect="1" noChangeArrowheads="1"/>
          </p:cNvPicPr>
          <p:nvPr/>
        </p:nvPicPr>
        <p:blipFill>
          <a:blip r:embed="rId2" cstate="print"/>
          <a:srcRect/>
          <a:stretch>
            <a:fillRect/>
          </a:stretch>
        </p:blipFill>
        <p:spPr bwMode="auto">
          <a:xfrm>
            <a:off x="3530600" y="609600"/>
            <a:ext cx="6138863" cy="2547938"/>
          </a:xfrm>
          <a:prstGeom prst="rect">
            <a:avLst/>
          </a:prstGeom>
          <a:ln>
            <a:noFill/>
          </a:ln>
          <a:effectLst>
            <a:outerShdw blurRad="190500" algn="tl" rotWithShape="0">
              <a:srgbClr val="000000">
                <a:alpha val="70000"/>
              </a:srgbClr>
            </a:outerShdw>
          </a:effectLst>
        </p:spPr>
      </p:pic>
      <p:sp>
        <p:nvSpPr>
          <p:cNvPr id="34820" name="Rectangle 4"/>
          <p:cNvSpPr>
            <a:spLocks noChangeArrowheads="1"/>
          </p:cNvSpPr>
          <p:nvPr/>
        </p:nvSpPr>
        <p:spPr bwMode="auto">
          <a:xfrm>
            <a:off x="635000" y="3352800"/>
            <a:ext cx="11734800" cy="954088"/>
          </a:xfrm>
          <a:prstGeom prst="rect">
            <a:avLst/>
          </a:prstGeom>
          <a:noFill/>
          <a:ln w="9525">
            <a:noFill/>
            <a:miter lim="800000"/>
            <a:headEnd/>
            <a:tailEnd/>
          </a:ln>
        </p:spPr>
        <p:txBody>
          <a:bodyPr>
            <a:spAutoFit/>
          </a:bodyPr>
          <a:lstStyle/>
          <a:p>
            <a:r>
              <a:rPr lang="en-US" sz="2800" b="1" i="1">
                <a:solidFill>
                  <a:schemeClr val="tx1"/>
                </a:solidFill>
              </a:rPr>
              <a:t>“Strengthens the capacity of countries to save the lives of women and families today”</a:t>
            </a:r>
          </a:p>
        </p:txBody>
      </p:sp>
    </p:spTree>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r>
              <a:rPr lang="en-US">
                <a:latin typeface="Gil sans" charset="0"/>
              </a:rPr>
              <a:t>Families Suffer…</a:t>
            </a:r>
          </a:p>
        </p:txBody>
      </p:sp>
      <p:sp>
        <p:nvSpPr>
          <p:cNvPr id="16387" name="Content Placeholder 2"/>
          <p:cNvSpPr>
            <a:spLocks noGrp="1"/>
          </p:cNvSpPr>
          <p:nvPr>
            <p:ph idx="1"/>
          </p:nvPr>
        </p:nvSpPr>
        <p:spPr>
          <a:xfrm>
            <a:off x="635000" y="2514600"/>
            <a:ext cx="9051925" cy="6435725"/>
          </a:xfrm>
        </p:spPr>
        <p:txBody>
          <a:bodyPr/>
          <a:lstStyle/>
          <a:p>
            <a:r>
              <a:rPr lang="en-US"/>
              <a:t>Productivity losses to the community</a:t>
            </a:r>
          </a:p>
          <a:p>
            <a:endParaRPr lang="en-US"/>
          </a:p>
          <a:p>
            <a:r>
              <a:rPr lang="en-US"/>
              <a:t>Loss of family backbone</a:t>
            </a:r>
          </a:p>
          <a:p>
            <a:endParaRPr lang="en-US"/>
          </a:p>
          <a:p>
            <a:endParaRPr lang="en-US"/>
          </a:p>
          <a:p>
            <a:r>
              <a:rPr lang="en-US"/>
              <a:t>Children drop out of school to go to work</a:t>
            </a:r>
          </a:p>
        </p:txBody>
      </p:sp>
      <p:pic>
        <p:nvPicPr>
          <p:cNvPr id="16388" name="Picture 4"/>
          <p:cNvPicPr>
            <a:picLocks noChangeAspect="1"/>
          </p:cNvPicPr>
          <p:nvPr/>
        </p:nvPicPr>
        <p:blipFill>
          <a:blip r:embed="rId3" cstate="email"/>
          <a:srcRect/>
          <a:stretch>
            <a:fillRect/>
          </a:stretch>
        </p:blipFill>
        <p:spPr bwMode="auto">
          <a:xfrm>
            <a:off x="9550400" y="914400"/>
            <a:ext cx="3352800" cy="8305800"/>
          </a:xfrm>
          <a:prstGeom prst="rect">
            <a:avLst/>
          </a:prstGeom>
          <a:noFill/>
          <a:ln w="12700">
            <a:noFill/>
            <a:miter lim="0"/>
            <a:headEnd/>
            <a:tailEnd/>
          </a:ln>
        </p:spPr>
      </p:pic>
    </p:spTree>
  </p:cSld>
  <p:clrMapOvr>
    <a:masterClrMapping/>
  </p:clrMapOvr>
  <p:transition spd="med">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r>
              <a:rPr lang="en-US">
                <a:latin typeface="Gil sans" charset="0"/>
              </a:rPr>
              <a:t>Product-Market Fit</a:t>
            </a:r>
          </a:p>
        </p:txBody>
      </p:sp>
      <p:sp>
        <p:nvSpPr>
          <p:cNvPr id="35843" name="Content Placeholder 2"/>
          <p:cNvSpPr>
            <a:spLocks noGrp="1"/>
          </p:cNvSpPr>
          <p:nvPr>
            <p:ph idx="1"/>
          </p:nvPr>
        </p:nvSpPr>
        <p:spPr>
          <a:xfrm>
            <a:off x="406400" y="2276475"/>
            <a:ext cx="8382000" cy="6435725"/>
          </a:xfrm>
        </p:spPr>
        <p:txBody>
          <a:bodyPr/>
          <a:lstStyle/>
          <a:p>
            <a:pPr>
              <a:buFont typeface="Wingdings 2" pitchFamily="18" charset="2"/>
              <a:buNone/>
            </a:pPr>
            <a:r>
              <a:rPr lang="en-US" dirty="0" err="1"/>
              <a:t>Jhpiego</a:t>
            </a:r>
            <a:r>
              <a:rPr lang="en-US" dirty="0"/>
              <a:t> Partnership</a:t>
            </a:r>
          </a:p>
          <a:p>
            <a:pPr lvl="1"/>
            <a:r>
              <a:rPr lang="en-US" dirty="0"/>
              <a:t>Continuous development feedback</a:t>
            </a:r>
          </a:p>
          <a:p>
            <a:pPr lvl="1"/>
            <a:r>
              <a:rPr lang="en-US" dirty="0"/>
              <a:t>Access to customer</a:t>
            </a:r>
          </a:p>
          <a:p>
            <a:pPr lvl="1"/>
            <a:endParaRPr lang="en-US" dirty="0"/>
          </a:p>
          <a:p>
            <a:pPr>
              <a:buFont typeface="Wingdings 2" pitchFamily="18" charset="2"/>
              <a:buNone/>
            </a:pPr>
            <a:r>
              <a:rPr lang="en-US" dirty="0"/>
              <a:t>9+ week Clinical Immersion</a:t>
            </a:r>
          </a:p>
          <a:p>
            <a:pPr lvl="1"/>
            <a:r>
              <a:rPr lang="en-US" dirty="0"/>
              <a:t>Customer needs validation</a:t>
            </a:r>
          </a:p>
          <a:p>
            <a:pPr lvl="1"/>
            <a:r>
              <a:rPr lang="en-US" dirty="0"/>
              <a:t>Critical success factors</a:t>
            </a:r>
          </a:p>
        </p:txBody>
      </p:sp>
      <p:pic>
        <p:nvPicPr>
          <p:cNvPr id="29701" name="Picture 5"/>
          <p:cNvPicPr>
            <a:picLocks noChangeAspect="1"/>
          </p:cNvPicPr>
          <p:nvPr/>
        </p:nvPicPr>
        <p:blipFill>
          <a:blip r:embed="rId3" cstate="print"/>
          <a:srcRect/>
          <a:stretch>
            <a:fillRect/>
          </a:stretch>
        </p:blipFill>
        <p:spPr bwMode="auto">
          <a:xfrm>
            <a:off x="7645400" y="2438400"/>
            <a:ext cx="4892675" cy="2362200"/>
          </a:xfrm>
          <a:prstGeom prst="roundRect">
            <a:avLst/>
          </a:prstGeom>
          <a:noFill/>
          <a:ln w="12700">
            <a:noFill/>
            <a:miter lim="0"/>
            <a:headEnd/>
            <a:tailEnd/>
          </a:ln>
          <a:effectLst>
            <a:outerShdw blurRad="50800" dist="38100" dir="2700000" sx="102000" sy="102000" algn="tl" rotWithShape="0">
              <a:prstClr val="black">
                <a:alpha val="21000"/>
              </a:prstClr>
            </a:outerShdw>
          </a:effectLst>
        </p:spPr>
      </p:pic>
      <p:pic>
        <p:nvPicPr>
          <p:cNvPr id="29702" name="Picture 6" descr="C:\Documents and Settings\sdawood1\My Documents\Downloads\DSC09569.JPG"/>
          <p:cNvPicPr>
            <a:picLocks noChangeAspect="1" noChangeArrowheads="1"/>
          </p:cNvPicPr>
          <p:nvPr/>
        </p:nvPicPr>
        <p:blipFill>
          <a:blip r:embed="rId4" cstate="print"/>
          <a:srcRect t="3448" r="247" b="10099"/>
          <a:stretch>
            <a:fillRect/>
          </a:stretch>
        </p:blipFill>
        <p:spPr bwMode="auto">
          <a:xfrm>
            <a:off x="7721600" y="5715000"/>
            <a:ext cx="4572000" cy="29718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med">
    <p:fade/>
  </p:transition>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8914" name="Title 1"/>
          <p:cNvSpPr>
            <a:spLocks noGrp="1"/>
          </p:cNvSpPr>
          <p:nvPr>
            <p:ph type="title"/>
          </p:nvPr>
        </p:nvSpPr>
        <p:spPr/>
        <p:txBody>
          <a:bodyPr/>
          <a:lstStyle/>
          <a:p>
            <a:r>
              <a:rPr lang="en-US"/>
              <a:t>Smooth Regulatory Pathway</a:t>
            </a:r>
          </a:p>
        </p:txBody>
      </p:sp>
      <p:sp>
        <p:nvSpPr>
          <p:cNvPr id="38915" name="Content Placeholder 2"/>
          <p:cNvSpPr>
            <a:spLocks noGrp="1"/>
          </p:cNvSpPr>
          <p:nvPr>
            <p:ph idx="1"/>
          </p:nvPr>
        </p:nvSpPr>
        <p:spPr>
          <a:xfrm>
            <a:off x="650875" y="2276475"/>
            <a:ext cx="7604125" cy="6435725"/>
          </a:xfrm>
        </p:spPr>
        <p:txBody>
          <a:bodyPr/>
          <a:lstStyle/>
          <a:p>
            <a:pPr>
              <a:buFont typeface="Wingdings 2" pitchFamily="18" charset="2"/>
              <a:buNone/>
            </a:pPr>
            <a:r>
              <a:rPr lang="en-US" sz="3200" b="1" u="sng"/>
              <a:t>801(e)(1) Pathway</a:t>
            </a:r>
          </a:p>
          <a:p>
            <a:pPr>
              <a:buFontTx/>
              <a:buChar char="-"/>
            </a:pPr>
            <a:r>
              <a:rPr lang="en-US" sz="3200"/>
              <a:t>Export only</a:t>
            </a:r>
          </a:p>
          <a:p>
            <a:pPr>
              <a:buFontTx/>
              <a:buChar char="-"/>
            </a:pPr>
            <a:r>
              <a:rPr lang="en-US" sz="3200"/>
              <a:t>Class II</a:t>
            </a:r>
          </a:p>
          <a:p>
            <a:pPr>
              <a:buFontTx/>
              <a:buChar char="-"/>
            </a:pPr>
            <a:r>
              <a:rPr lang="en-US" sz="3200"/>
              <a:t>No regulatory submission required</a:t>
            </a:r>
          </a:p>
          <a:p>
            <a:pPr>
              <a:buFontTx/>
              <a:buChar char="-"/>
            </a:pPr>
            <a:endParaRPr lang="en-US" sz="3200"/>
          </a:p>
          <a:p>
            <a:pPr>
              <a:buFont typeface="Wingdings 2" pitchFamily="18" charset="2"/>
              <a:buNone/>
            </a:pPr>
            <a:r>
              <a:rPr lang="en-US" sz="3200" u="sng"/>
              <a:t>European CE Mark</a:t>
            </a:r>
          </a:p>
          <a:p>
            <a:pPr>
              <a:buFontTx/>
              <a:buChar char="-"/>
            </a:pPr>
            <a:r>
              <a:rPr lang="en-US" sz="3200"/>
              <a:t>Standard of quality &amp; safety</a:t>
            </a:r>
            <a:endParaRPr lang="en-US" sz="2600"/>
          </a:p>
          <a:p>
            <a:pPr>
              <a:buFontTx/>
              <a:buChar char="-"/>
            </a:pPr>
            <a:endParaRPr lang="en-US" sz="3200"/>
          </a:p>
          <a:p>
            <a:pPr>
              <a:buFontTx/>
              <a:buChar char="-"/>
            </a:pPr>
            <a:endParaRPr lang="en-US" sz="3200"/>
          </a:p>
          <a:p>
            <a:pPr>
              <a:buFontTx/>
              <a:buChar char="-"/>
            </a:pPr>
            <a:endParaRPr lang="en-US" sz="3200"/>
          </a:p>
        </p:txBody>
      </p:sp>
      <p:pic>
        <p:nvPicPr>
          <p:cNvPr id="31748" name="Picture 4"/>
          <p:cNvPicPr>
            <a:picLocks noChangeAspect="1"/>
          </p:cNvPicPr>
          <p:nvPr/>
        </p:nvPicPr>
        <p:blipFill>
          <a:blip r:embed="rId3" cstate="email"/>
          <a:srcRect/>
          <a:stretch>
            <a:fillRect/>
          </a:stretch>
        </p:blipFill>
        <p:spPr bwMode="auto">
          <a:xfrm>
            <a:off x="7797800" y="5181600"/>
            <a:ext cx="4546600" cy="1933575"/>
          </a:xfrm>
          <a:prstGeom prst="rect">
            <a:avLst/>
          </a:prstGeom>
          <a:ln>
            <a:noFill/>
          </a:ln>
          <a:effectLst>
            <a:outerShdw blurRad="292100" dist="139700" dir="2700000" algn="tl" rotWithShape="0">
              <a:srgbClr val="333333">
                <a:alpha val="65000"/>
              </a:srgbClr>
            </a:outerShdw>
          </a:effectLst>
        </p:spPr>
      </p:pic>
      <p:pic>
        <p:nvPicPr>
          <p:cNvPr id="31751" name="Picture 7"/>
          <p:cNvPicPr>
            <a:picLocks noChangeAspect="1"/>
          </p:cNvPicPr>
          <p:nvPr/>
        </p:nvPicPr>
        <p:blipFill>
          <a:blip r:embed="rId4" cstate="email"/>
          <a:srcRect/>
          <a:stretch>
            <a:fillRect/>
          </a:stretch>
        </p:blipFill>
        <p:spPr bwMode="auto">
          <a:xfrm>
            <a:off x="711200" y="7010400"/>
            <a:ext cx="2209800" cy="1752600"/>
          </a:xfrm>
          <a:prstGeom prst="rect">
            <a:avLst/>
          </a:prstGeom>
          <a:ln>
            <a:noFill/>
          </a:ln>
          <a:effectLst>
            <a:outerShdw blurRad="292100" dist="139700" dir="2700000" algn="tl" rotWithShape="0">
              <a:srgbClr val="333333">
                <a:alpha val="65000"/>
              </a:srgbClr>
            </a:outerShdw>
          </a:effectLst>
        </p:spPr>
      </p:pic>
      <p:pic>
        <p:nvPicPr>
          <p:cNvPr id="38918" name="Picture 8"/>
          <p:cNvPicPr>
            <a:picLocks noChangeAspect="1"/>
          </p:cNvPicPr>
          <p:nvPr/>
        </p:nvPicPr>
        <p:blipFill>
          <a:blip r:embed="rId5" cstate="email"/>
          <a:srcRect/>
          <a:stretch>
            <a:fillRect/>
          </a:stretch>
        </p:blipFill>
        <p:spPr bwMode="auto">
          <a:xfrm rot="-772687">
            <a:off x="7000875" y="4233863"/>
            <a:ext cx="5276850" cy="962025"/>
          </a:xfrm>
          <a:prstGeom prst="rect">
            <a:avLst/>
          </a:prstGeom>
          <a:noFill/>
          <a:ln w="12700">
            <a:noFill/>
            <a:miter lim="0"/>
            <a:headEnd/>
            <a:tailEnd/>
          </a:ln>
        </p:spPr>
      </p:pic>
    </p:spTree>
  </p:cSld>
  <p:clrMapOvr>
    <a:masterClrMapping/>
  </p:clrMapOvr>
  <p:transition spd="med">
    <p:fade/>
  </p:transition>
</p:sld>
</file>

<file path=ppt/slides/slide32.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39938" name="Title 1"/>
          <p:cNvSpPr>
            <a:spLocks noGrp="1"/>
          </p:cNvSpPr>
          <p:nvPr>
            <p:ph type="title"/>
          </p:nvPr>
        </p:nvSpPr>
        <p:spPr/>
        <p:txBody>
          <a:bodyPr/>
          <a:lstStyle/>
          <a:p>
            <a:r>
              <a:rPr lang="en-US"/>
              <a:t>Barriers to Entry</a:t>
            </a:r>
          </a:p>
        </p:txBody>
      </p:sp>
      <p:sp>
        <p:nvSpPr>
          <p:cNvPr id="35843" name="Content Placeholder 2"/>
          <p:cNvSpPr>
            <a:spLocks noGrp="1"/>
          </p:cNvSpPr>
          <p:nvPr>
            <p:ph idx="1"/>
          </p:nvPr>
        </p:nvSpPr>
        <p:spPr>
          <a:xfrm>
            <a:off x="635000" y="1905000"/>
            <a:ext cx="7620000" cy="6435725"/>
          </a:xfrm>
        </p:spPr>
        <p:txBody>
          <a:bodyPr/>
          <a:lstStyle/>
          <a:p>
            <a:pPr>
              <a:buFont typeface="Wingdings 2" pitchFamily="18" charset="2"/>
              <a:buNone/>
              <a:defRPr/>
            </a:pPr>
            <a:r>
              <a:rPr lang="en-US" sz="3600" dirty="0"/>
              <a:t>IP</a:t>
            </a:r>
          </a:p>
          <a:p>
            <a:pPr marL="684213" indent="-388938">
              <a:buSzPct val="90000"/>
              <a:buFont typeface="Wingdings 2" pitchFamily="18" charset="2"/>
              <a:buChar char=""/>
              <a:defRPr/>
            </a:pPr>
            <a:r>
              <a:rPr lang="en-US" sz="3200" dirty="0">
                <a:sym typeface="Helvetica Light" charset="0"/>
              </a:rPr>
              <a:t>Limited IP protection in many developing countries</a:t>
            </a:r>
          </a:p>
          <a:p>
            <a:pPr lvl="1">
              <a:defRPr/>
            </a:pPr>
            <a:endParaRPr lang="en-US" sz="3200" dirty="0"/>
          </a:p>
          <a:p>
            <a:pPr lvl="1">
              <a:defRPr/>
            </a:pPr>
            <a:endParaRPr lang="en-US" sz="3200" dirty="0"/>
          </a:p>
          <a:p>
            <a:pPr lvl="1">
              <a:defRPr/>
            </a:pPr>
            <a:endParaRPr lang="en-US" sz="3200" dirty="0"/>
          </a:p>
          <a:p>
            <a:pPr lvl="1">
              <a:defRPr/>
            </a:pPr>
            <a:endParaRPr lang="en-US" sz="3200" dirty="0"/>
          </a:p>
          <a:p>
            <a:pPr lvl="1">
              <a:buFont typeface="Wingdings 2" pitchFamily="18" charset="2"/>
              <a:buNone/>
              <a:defRPr/>
            </a:pPr>
            <a:endParaRPr lang="en-US" sz="3200" dirty="0"/>
          </a:p>
          <a:p>
            <a:pPr lvl="1">
              <a:buFont typeface="Wingdings 2" pitchFamily="18" charset="2"/>
              <a:buNone/>
              <a:defRPr/>
            </a:pPr>
            <a:endParaRPr lang="en-US" sz="2800" dirty="0"/>
          </a:p>
          <a:p>
            <a:pPr>
              <a:buFont typeface="Wingdings 2" pitchFamily="18" charset="2"/>
              <a:buNone/>
              <a:defRPr/>
            </a:pPr>
            <a:r>
              <a:rPr lang="en-US" sz="3600" dirty="0"/>
              <a:t>Purchasing Influences</a:t>
            </a:r>
          </a:p>
          <a:p>
            <a:pPr marL="684213" indent="-388938">
              <a:buSzPct val="90000"/>
              <a:buFont typeface="Wingdings 2" pitchFamily="18" charset="2"/>
              <a:buChar char=""/>
              <a:defRPr/>
            </a:pPr>
            <a:r>
              <a:rPr lang="en-US" sz="3200" dirty="0">
                <a:sym typeface="Helvetica Light" charset="0"/>
              </a:rPr>
              <a:t>NGOs and WHO have strong influence on MOH purchase decisions</a:t>
            </a:r>
          </a:p>
        </p:txBody>
      </p:sp>
      <p:pic>
        <p:nvPicPr>
          <p:cNvPr id="35844" name="Picture 5"/>
          <p:cNvPicPr>
            <a:picLocks noChangeAspect="1"/>
          </p:cNvPicPr>
          <p:nvPr/>
        </p:nvPicPr>
        <p:blipFill>
          <a:blip r:embed="rId3" cstate="email"/>
          <a:srcRect/>
          <a:stretch>
            <a:fillRect/>
          </a:stretch>
        </p:blipFill>
        <p:spPr bwMode="auto">
          <a:xfrm>
            <a:off x="8483600" y="4267200"/>
            <a:ext cx="2613025" cy="1905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5845" name="Picture 6"/>
          <p:cNvPicPr>
            <a:picLocks noChangeAspect="1"/>
          </p:cNvPicPr>
          <p:nvPr/>
        </p:nvPicPr>
        <p:blipFill>
          <a:blip r:embed="rId4" cstate="email"/>
          <a:srcRect/>
          <a:stretch>
            <a:fillRect/>
          </a:stretch>
        </p:blipFill>
        <p:spPr bwMode="auto">
          <a:xfrm>
            <a:off x="9093200" y="1295400"/>
            <a:ext cx="3048000" cy="2286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quot;No&quot; Symbol 7"/>
          <p:cNvSpPr/>
          <p:nvPr/>
        </p:nvSpPr>
        <p:spPr>
          <a:xfrm>
            <a:off x="9093200" y="990600"/>
            <a:ext cx="3048000" cy="2819400"/>
          </a:xfrm>
          <a:prstGeom prst="noSmoking">
            <a:avLst>
              <a:gd name="adj" fmla="val 843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schemeClr val="tx1"/>
              </a:solidFill>
            </a:endParaRPr>
          </a:p>
        </p:txBody>
      </p:sp>
      <p:pic>
        <p:nvPicPr>
          <p:cNvPr id="35847" name="Picture 7"/>
          <p:cNvPicPr>
            <a:picLocks noChangeAspect="1"/>
          </p:cNvPicPr>
          <p:nvPr/>
        </p:nvPicPr>
        <p:blipFill>
          <a:blip r:embed="rId5" cstate="email"/>
          <a:srcRect/>
          <a:stretch>
            <a:fillRect/>
          </a:stretch>
        </p:blipFill>
        <p:spPr bwMode="auto">
          <a:xfrm>
            <a:off x="9855200" y="6858000"/>
            <a:ext cx="2590800" cy="242252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9" name="Content Placeholder 2"/>
          <p:cNvSpPr txBox="1">
            <a:spLocks/>
          </p:cNvSpPr>
          <p:nvPr/>
        </p:nvSpPr>
        <p:spPr bwMode="auto">
          <a:xfrm>
            <a:off x="635000" y="4419600"/>
            <a:ext cx="7620000" cy="2133600"/>
          </a:xfrm>
          <a:prstGeom prst="rect">
            <a:avLst/>
          </a:prstGeom>
          <a:noFill/>
          <a:ln w="9525">
            <a:noFill/>
            <a:miter lim="800000"/>
            <a:headEnd/>
            <a:tailEnd/>
          </a:ln>
        </p:spPr>
        <p:txBody>
          <a:bodyPr lIns="130046" tIns="65023" rIns="130046" bIns="65023"/>
          <a:lstStyle/>
          <a:p>
            <a:pPr marL="596900" indent="-546100" algn="l" defTabSz="914400" eaLnBrk="0">
              <a:spcBef>
                <a:spcPct val="20000"/>
              </a:spcBef>
              <a:buClr>
                <a:schemeClr val="accent1"/>
              </a:buClr>
              <a:buSzPct val="80000"/>
              <a:defRPr/>
            </a:pPr>
            <a:r>
              <a:rPr lang="en-US" dirty="0">
                <a:solidFill>
                  <a:schemeClr val="tx1"/>
                </a:solidFill>
                <a:latin typeface="+mn-lt"/>
              </a:rPr>
              <a:t>Subtle Trade Secrets</a:t>
            </a:r>
          </a:p>
          <a:p>
            <a:pPr marL="684213" indent="-388938" algn="l" defTabSz="914400" eaLnBrk="0">
              <a:spcBef>
                <a:spcPct val="20000"/>
              </a:spcBef>
              <a:buClr>
                <a:schemeClr val="accent1"/>
              </a:buClr>
              <a:buSzPct val="90000"/>
              <a:buFont typeface="Wingdings 2" pitchFamily="18" charset="2"/>
              <a:buChar char=""/>
              <a:defRPr/>
            </a:pPr>
            <a:r>
              <a:rPr lang="en-US" sz="3200" dirty="0">
                <a:solidFill>
                  <a:schemeClr val="tx1"/>
                </a:solidFill>
                <a:latin typeface="+mn-lt"/>
              </a:rPr>
              <a:t>Ours will be the safest and most effective device on the market</a:t>
            </a:r>
          </a:p>
        </p:txBody>
      </p:sp>
    </p:spTree>
  </p:cSld>
  <p:clrMapOvr>
    <a:masterClrMapping/>
  </p:clrMapOvr>
  <p:transition spd="med">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1"/>
          <p:cNvSpPr>
            <a:spLocks noGrp="1" noChangeArrowheads="1"/>
          </p:cNvSpPr>
          <p:nvPr>
            <p:ph type="title"/>
          </p:nvPr>
        </p:nvSpPr>
        <p:spPr>
          <a:xfrm>
            <a:off x="4521200" y="152400"/>
            <a:ext cx="4800600" cy="1219200"/>
          </a:xfrm>
        </p:spPr>
        <p:txBody>
          <a:bodyPr/>
          <a:lstStyle/>
          <a:p>
            <a:pPr eaLnBrk="1" hangingPunct="1">
              <a:defRPr/>
            </a:pPr>
            <a:r>
              <a:rPr lang="en-US" sz="7200" dirty="0">
                <a:effectLst>
                  <a:outerShdw blurRad="38100" dist="38100" dir="2700000" algn="tl">
                    <a:srgbClr val="000000"/>
                  </a:outerShdw>
                </a:effectLst>
                <a:ea typeface="ＭＳ Ｐゴシック" charset="-128"/>
              </a:rPr>
              <a:t>Milestones</a:t>
            </a:r>
          </a:p>
        </p:txBody>
      </p:sp>
      <p:sp>
        <p:nvSpPr>
          <p:cNvPr id="18435" name="Rectangle 2"/>
          <p:cNvSpPr>
            <a:spLocks noGrp="1" noChangeArrowheads="1"/>
          </p:cNvSpPr>
          <p:nvPr>
            <p:ph idx="1"/>
          </p:nvPr>
        </p:nvSpPr>
        <p:spPr>
          <a:xfrm>
            <a:off x="3317875" y="1752600"/>
            <a:ext cx="6765925" cy="990600"/>
          </a:xfrm>
        </p:spPr>
        <p:txBody>
          <a:bodyPr/>
          <a:lstStyle/>
          <a:p>
            <a:pPr algn="ctr" eaLnBrk="1" hangingPunct="1">
              <a:buFont typeface="Wingdings 2" pitchFamily="18" charset="2"/>
              <a:buNone/>
            </a:pPr>
            <a:r>
              <a:rPr lang="en-US" sz="4800">
                <a:latin typeface="Gil sans" charset="0"/>
              </a:rPr>
              <a:t>Already Accomplished</a:t>
            </a:r>
          </a:p>
        </p:txBody>
      </p:sp>
      <p:graphicFrame>
        <p:nvGraphicFramePr>
          <p:cNvPr id="11" name="Table 10"/>
          <p:cNvGraphicFramePr>
            <a:graphicFrameLocks noGrp="1"/>
          </p:cNvGraphicFramePr>
          <p:nvPr/>
        </p:nvGraphicFramePr>
        <p:xfrm>
          <a:off x="101600" y="8763000"/>
          <a:ext cx="12903200" cy="762000"/>
        </p:xfrm>
        <a:graphic>
          <a:graphicData uri="http://schemas.openxmlformats.org/drawingml/2006/table">
            <a:tbl>
              <a:tblPr firstRow="1" bandRow="1">
                <a:tableStyleId>{5C22544A-7EE6-4342-B048-85BDC9FD1C3A}</a:tableStyleId>
              </a:tblPr>
              <a:tblGrid>
                <a:gridCol w="2580640">
                  <a:extLst>
                    <a:ext uri="{9D8B030D-6E8A-4147-A177-3AD203B41FA5}">
                      <a16:colId xmlns:a16="http://schemas.microsoft.com/office/drawing/2014/main" val="20000"/>
                    </a:ext>
                  </a:extLst>
                </a:gridCol>
                <a:gridCol w="2580640">
                  <a:extLst>
                    <a:ext uri="{9D8B030D-6E8A-4147-A177-3AD203B41FA5}">
                      <a16:colId xmlns:a16="http://schemas.microsoft.com/office/drawing/2014/main" val="20001"/>
                    </a:ext>
                  </a:extLst>
                </a:gridCol>
                <a:gridCol w="2580640">
                  <a:extLst>
                    <a:ext uri="{9D8B030D-6E8A-4147-A177-3AD203B41FA5}">
                      <a16:colId xmlns:a16="http://schemas.microsoft.com/office/drawing/2014/main" val="20002"/>
                    </a:ext>
                  </a:extLst>
                </a:gridCol>
                <a:gridCol w="2580640">
                  <a:extLst>
                    <a:ext uri="{9D8B030D-6E8A-4147-A177-3AD203B41FA5}">
                      <a16:colId xmlns:a16="http://schemas.microsoft.com/office/drawing/2014/main" val="20003"/>
                    </a:ext>
                  </a:extLst>
                </a:gridCol>
                <a:gridCol w="2580640">
                  <a:extLst>
                    <a:ext uri="{9D8B030D-6E8A-4147-A177-3AD203B41FA5}">
                      <a16:colId xmlns:a16="http://schemas.microsoft.com/office/drawing/2014/main" val="20004"/>
                    </a:ext>
                  </a:extLst>
                </a:gridCol>
              </a:tblGrid>
              <a:tr h="751840">
                <a:tc>
                  <a:txBody>
                    <a:bodyPr/>
                    <a:lstStyle/>
                    <a:p>
                      <a:pPr algn="ctr"/>
                      <a:r>
                        <a:rPr lang="en-US" sz="4400" dirty="0"/>
                        <a:t>2011</a:t>
                      </a:r>
                    </a:p>
                  </a:txBody>
                  <a:tcPr>
                    <a:solidFill>
                      <a:schemeClr val="tx2">
                        <a:lumMod val="25000"/>
                      </a:schemeClr>
                    </a:solidFill>
                  </a:tcPr>
                </a:tc>
                <a:tc>
                  <a:txBody>
                    <a:bodyPr/>
                    <a:lstStyle/>
                    <a:p>
                      <a:pPr algn="ctr"/>
                      <a:r>
                        <a:rPr lang="en-US" sz="4400" dirty="0"/>
                        <a:t>2012</a:t>
                      </a:r>
                    </a:p>
                  </a:txBody>
                  <a:tcPr>
                    <a:solidFill>
                      <a:schemeClr val="tx2">
                        <a:lumMod val="25000"/>
                      </a:schemeClr>
                    </a:solidFill>
                  </a:tcPr>
                </a:tc>
                <a:tc>
                  <a:txBody>
                    <a:bodyPr/>
                    <a:lstStyle/>
                    <a:p>
                      <a:pPr algn="ctr"/>
                      <a:r>
                        <a:rPr lang="en-US" sz="4400" dirty="0"/>
                        <a:t>2013</a:t>
                      </a:r>
                    </a:p>
                  </a:txBody>
                  <a:tcPr>
                    <a:solidFill>
                      <a:schemeClr val="tx2">
                        <a:lumMod val="25000"/>
                      </a:schemeClr>
                    </a:solidFill>
                  </a:tcPr>
                </a:tc>
                <a:tc>
                  <a:txBody>
                    <a:bodyPr/>
                    <a:lstStyle/>
                    <a:p>
                      <a:pPr algn="ctr"/>
                      <a:r>
                        <a:rPr lang="en-US" sz="4400" dirty="0"/>
                        <a:t>2014</a:t>
                      </a:r>
                    </a:p>
                  </a:txBody>
                  <a:tcPr>
                    <a:solidFill>
                      <a:schemeClr val="tx2">
                        <a:lumMod val="25000"/>
                      </a:schemeClr>
                    </a:solidFill>
                  </a:tcPr>
                </a:tc>
                <a:tc>
                  <a:txBody>
                    <a:bodyPr/>
                    <a:lstStyle/>
                    <a:p>
                      <a:pPr algn="ctr"/>
                      <a:r>
                        <a:rPr lang="en-US" sz="4400" dirty="0"/>
                        <a:t>2015</a:t>
                      </a:r>
                    </a:p>
                  </a:txBody>
                  <a:tcPr>
                    <a:solidFill>
                      <a:schemeClr val="tx2">
                        <a:lumMod val="25000"/>
                      </a:schemeClr>
                    </a:solidFill>
                  </a:tcPr>
                </a:tc>
                <a:extLst>
                  <a:ext uri="{0D108BD9-81ED-4DB2-BD59-A6C34878D82A}">
                    <a16:rowId xmlns:a16="http://schemas.microsoft.com/office/drawing/2014/main" val="10000"/>
                  </a:ext>
                </a:extLst>
              </a:tr>
            </a:tbl>
          </a:graphicData>
        </a:graphic>
      </p:graphicFrame>
      <p:sp>
        <p:nvSpPr>
          <p:cNvPr id="12" name="Rounded Rectangle 11"/>
          <p:cNvSpPr/>
          <p:nvPr/>
        </p:nvSpPr>
        <p:spPr>
          <a:xfrm>
            <a:off x="101600" y="8763000"/>
            <a:ext cx="3733800" cy="762000"/>
          </a:xfrm>
          <a:prstGeom prst="roundRect">
            <a:avLst/>
          </a:prstGeom>
          <a:solidFill>
            <a:schemeClr val="tx1">
              <a:alpha val="3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13" name="Down Arrow 12"/>
          <p:cNvSpPr/>
          <p:nvPr/>
        </p:nvSpPr>
        <p:spPr>
          <a:xfrm>
            <a:off x="1016000" y="8077200"/>
            <a:ext cx="609600" cy="609600"/>
          </a:xfrm>
          <a:prstGeom prst="downArrow">
            <a:avLst/>
          </a:prstGeom>
          <a:solidFill>
            <a:schemeClr val="tx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17" name="Rectangle 2"/>
          <p:cNvSpPr txBox="1">
            <a:spLocks noChangeArrowheads="1"/>
          </p:cNvSpPr>
          <p:nvPr/>
        </p:nvSpPr>
        <p:spPr bwMode="auto">
          <a:xfrm>
            <a:off x="4064000" y="6096000"/>
            <a:ext cx="4343400" cy="1828800"/>
          </a:xfrm>
          <a:prstGeom prst="rect">
            <a:avLst/>
          </a:prstGeom>
          <a:noFill/>
          <a:ln w="9525">
            <a:noFill/>
            <a:miter lim="800000"/>
            <a:headEnd/>
            <a:tailEnd/>
          </a:ln>
        </p:spPr>
        <p:txBody>
          <a:bodyPr lIns="130046" tIns="65023" rIns="130046" bIns="65023"/>
          <a:lstStyle/>
          <a:p>
            <a:pPr marL="596900" indent="-546100" algn="l" defTabSz="914400" hangingPunct="1">
              <a:spcBef>
                <a:spcPct val="20000"/>
              </a:spcBef>
              <a:buClr>
                <a:schemeClr val="accent1"/>
              </a:buClr>
              <a:buSzPct val="80000"/>
              <a:defRPr/>
            </a:pPr>
            <a:r>
              <a:rPr lang="en-US" sz="8000" dirty="0">
                <a:solidFill>
                  <a:schemeClr val="tx1"/>
                </a:solidFill>
                <a:latin typeface="+mn-lt"/>
                <a:ea typeface="+mn-ea"/>
              </a:rPr>
              <a:t>$20,000</a:t>
            </a:r>
          </a:p>
          <a:p>
            <a:pPr marL="596900" indent="-546100" defTabSz="914400" hangingPunct="1">
              <a:spcBef>
                <a:spcPct val="20000"/>
              </a:spcBef>
              <a:buClr>
                <a:schemeClr val="accent1"/>
              </a:buClr>
              <a:buSzPct val="80000"/>
              <a:defRPr/>
            </a:pPr>
            <a:r>
              <a:rPr lang="en-US" sz="2400" dirty="0">
                <a:solidFill>
                  <a:schemeClr val="tx1"/>
                </a:solidFill>
                <a:latin typeface="+mn-lt"/>
                <a:ea typeface="+mn-ea"/>
              </a:rPr>
              <a:t>Grant Funding</a:t>
            </a:r>
            <a:endParaRPr lang="en-US" sz="2000" dirty="0">
              <a:solidFill>
                <a:schemeClr val="tx1"/>
              </a:solidFill>
              <a:latin typeface="+mn-lt"/>
              <a:ea typeface="+mn-ea"/>
            </a:endParaRPr>
          </a:p>
        </p:txBody>
      </p:sp>
      <p:pic>
        <p:nvPicPr>
          <p:cNvPr id="27" name="Picture 26"/>
          <p:cNvPicPr/>
          <p:nvPr/>
        </p:nvPicPr>
        <p:blipFill>
          <a:blip r:embed="rId2" cstate="print"/>
          <a:srcRect/>
          <a:stretch>
            <a:fillRect/>
          </a:stretch>
        </p:blipFill>
        <p:spPr bwMode="auto">
          <a:xfrm>
            <a:off x="10160000" y="6019800"/>
            <a:ext cx="2133600" cy="2286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aphicFrame>
        <p:nvGraphicFramePr>
          <p:cNvPr id="19" name="Table 18"/>
          <p:cNvGraphicFramePr>
            <a:graphicFrameLocks noGrp="1"/>
          </p:cNvGraphicFramePr>
          <p:nvPr/>
        </p:nvGraphicFramePr>
        <p:xfrm>
          <a:off x="2328863" y="2819400"/>
          <a:ext cx="8669868" cy="2316480"/>
        </p:xfrm>
        <a:graphic>
          <a:graphicData uri="http://schemas.openxmlformats.org/drawingml/2006/table">
            <a:tbl>
              <a:tblPr bandRow="1">
                <a:tableStyleId>{5C22544A-7EE6-4342-B048-85BDC9FD1C3A}</a:tableStyleId>
              </a:tblPr>
              <a:tblGrid>
                <a:gridCol w="5334000">
                  <a:extLst>
                    <a:ext uri="{9D8B030D-6E8A-4147-A177-3AD203B41FA5}">
                      <a16:colId xmlns:a16="http://schemas.microsoft.com/office/drawing/2014/main" val="20000"/>
                    </a:ext>
                  </a:extLst>
                </a:gridCol>
                <a:gridCol w="3335868">
                  <a:extLst>
                    <a:ext uri="{9D8B030D-6E8A-4147-A177-3AD203B41FA5}">
                      <a16:colId xmlns:a16="http://schemas.microsoft.com/office/drawing/2014/main" val="20001"/>
                    </a:ext>
                  </a:extLst>
                </a:gridCol>
              </a:tblGrid>
              <a:tr h="370840">
                <a:tc>
                  <a:txBody>
                    <a:bodyPr/>
                    <a:lstStyle/>
                    <a:p>
                      <a:r>
                        <a:rPr lang="en-US" sz="3200" dirty="0"/>
                        <a:t>Clinical</a:t>
                      </a:r>
                      <a:r>
                        <a:rPr lang="en-US" sz="3200" baseline="0" dirty="0"/>
                        <a:t> Immersion</a:t>
                      </a:r>
                      <a:endParaRPr lang="en-US" sz="3200" dirty="0"/>
                    </a:p>
                  </a:txBody>
                  <a:tcPr/>
                </a:tc>
                <a:tc>
                  <a:txBody>
                    <a:bodyPr/>
                    <a:lstStyle/>
                    <a:p>
                      <a:r>
                        <a:rPr lang="en-US" sz="3200" dirty="0"/>
                        <a:t>Aug 2011</a:t>
                      </a:r>
                    </a:p>
                  </a:txBody>
                  <a:tcPr/>
                </a:tc>
                <a:extLst>
                  <a:ext uri="{0D108BD9-81ED-4DB2-BD59-A6C34878D82A}">
                    <a16:rowId xmlns:a16="http://schemas.microsoft.com/office/drawing/2014/main" val="10000"/>
                  </a:ext>
                </a:extLst>
              </a:tr>
              <a:tr h="370840">
                <a:tc>
                  <a:txBody>
                    <a:bodyPr/>
                    <a:lstStyle/>
                    <a:p>
                      <a:r>
                        <a:rPr lang="en-US" sz="3200" dirty="0"/>
                        <a:t>Proof-of</a:t>
                      </a:r>
                      <a:r>
                        <a:rPr lang="en-US" sz="3200" baseline="0" dirty="0"/>
                        <a:t>-concept</a:t>
                      </a:r>
                      <a:endParaRPr lang="en-US" sz="3200" dirty="0"/>
                    </a:p>
                  </a:txBody>
                  <a:tcPr/>
                </a:tc>
                <a:tc>
                  <a:txBody>
                    <a:bodyPr/>
                    <a:lstStyle/>
                    <a:p>
                      <a:r>
                        <a:rPr lang="en-US" sz="3200" dirty="0"/>
                        <a:t>Nov 2011</a:t>
                      </a:r>
                    </a:p>
                  </a:txBody>
                  <a:tcPr/>
                </a:tc>
                <a:extLst>
                  <a:ext uri="{0D108BD9-81ED-4DB2-BD59-A6C34878D82A}">
                    <a16:rowId xmlns:a16="http://schemas.microsoft.com/office/drawing/2014/main" val="10001"/>
                  </a:ext>
                </a:extLst>
              </a:tr>
              <a:tr h="370840">
                <a:tc>
                  <a:txBody>
                    <a:bodyPr/>
                    <a:lstStyle/>
                    <a:p>
                      <a:r>
                        <a:rPr lang="en-US" sz="3200" dirty="0"/>
                        <a:t>Bench Testing</a:t>
                      </a:r>
                    </a:p>
                  </a:txBody>
                  <a:tcPr/>
                </a:tc>
                <a:tc>
                  <a:txBody>
                    <a:bodyPr/>
                    <a:lstStyle/>
                    <a:p>
                      <a:r>
                        <a:rPr lang="en-US" sz="3200" dirty="0"/>
                        <a:t>Jan 2012</a:t>
                      </a:r>
                    </a:p>
                  </a:txBody>
                  <a:tcPr/>
                </a:tc>
                <a:extLst>
                  <a:ext uri="{0D108BD9-81ED-4DB2-BD59-A6C34878D82A}">
                    <a16:rowId xmlns:a16="http://schemas.microsoft.com/office/drawing/2014/main" val="10002"/>
                  </a:ext>
                </a:extLst>
              </a:tr>
              <a:tr h="370840">
                <a:tc>
                  <a:txBody>
                    <a:bodyPr/>
                    <a:lstStyle/>
                    <a:p>
                      <a:r>
                        <a:rPr lang="en-US" sz="3200" dirty="0">
                          <a:solidFill>
                            <a:srgbClr val="00B050"/>
                          </a:solidFill>
                        </a:rPr>
                        <a:t>Animal Testing</a:t>
                      </a:r>
                    </a:p>
                  </a:txBody>
                  <a:tcPr/>
                </a:tc>
                <a:tc>
                  <a:txBody>
                    <a:bodyPr/>
                    <a:lstStyle/>
                    <a:p>
                      <a:r>
                        <a:rPr lang="en-US" sz="3200" dirty="0">
                          <a:solidFill>
                            <a:srgbClr val="00B050"/>
                          </a:solidFill>
                        </a:rPr>
                        <a:t>Feb 2012</a:t>
                      </a:r>
                    </a:p>
                  </a:txBody>
                  <a:tcPr/>
                </a:tc>
                <a:extLst>
                  <a:ext uri="{0D108BD9-81ED-4DB2-BD59-A6C34878D82A}">
                    <a16:rowId xmlns:a16="http://schemas.microsoft.com/office/drawing/2014/main" val="10003"/>
                  </a:ext>
                </a:extLst>
              </a:tr>
            </a:tbl>
          </a:graphicData>
        </a:graphic>
      </p:graphicFrame>
    </p:spTree>
  </p:cSld>
  <p:clrMapOvr>
    <a:masterClrMapping/>
  </p:clrMapOvr>
  <p:transition spd="med">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bwMode="auto">
          <a:xfrm>
            <a:off x="5207000" y="1905000"/>
            <a:ext cx="2819400" cy="838200"/>
          </a:xfrm>
          <a:prstGeom prst="rect">
            <a:avLst/>
          </a:prstGeom>
          <a:noFill/>
          <a:ln w="9525">
            <a:noFill/>
            <a:miter lim="800000"/>
            <a:headEnd/>
            <a:tailEnd/>
          </a:ln>
        </p:spPr>
        <p:txBody>
          <a:bodyPr lIns="130046" tIns="65023" rIns="130046" bIns="65023"/>
          <a:lstStyle/>
          <a:p>
            <a:pPr marL="596900" indent="-546100" algn="l" defTabSz="914400" hangingPunct="1">
              <a:spcBef>
                <a:spcPct val="20000"/>
              </a:spcBef>
              <a:buClr>
                <a:schemeClr val="accent1"/>
              </a:buClr>
              <a:buSzPct val="80000"/>
              <a:defRPr/>
            </a:pPr>
            <a:r>
              <a:rPr lang="en-US" sz="4800" dirty="0">
                <a:solidFill>
                  <a:schemeClr val="tx1"/>
                </a:solidFill>
                <a:latin typeface="+mn-lt"/>
                <a:ea typeface="+mn-ea"/>
              </a:rPr>
              <a:t>Phase 1</a:t>
            </a:r>
          </a:p>
        </p:txBody>
      </p:sp>
      <p:graphicFrame>
        <p:nvGraphicFramePr>
          <p:cNvPr id="11" name="Table 10"/>
          <p:cNvGraphicFramePr>
            <a:graphicFrameLocks noGrp="1"/>
          </p:cNvGraphicFramePr>
          <p:nvPr/>
        </p:nvGraphicFramePr>
        <p:xfrm>
          <a:off x="101600" y="8763000"/>
          <a:ext cx="12903200" cy="762000"/>
        </p:xfrm>
        <a:graphic>
          <a:graphicData uri="http://schemas.openxmlformats.org/drawingml/2006/table">
            <a:tbl>
              <a:tblPr firstRow="1" bandRow="1">
                <a:tableStyleId>{5C22544A-7EE6-4342-B048-85BDC9FD1C3A}</a:tableStyleId>
              </a:tblPr>
              <a:tblGrid>
                <a:gridCol w="2580640">
                  <a:extLst>
                    <a:ext uri="{9D8B030D-6E8A-4147-A177-3AD203B41FA5}">
                      <a16:colId xmlns:a16="http://schemas.microsoft.com/office/drawing/2014/main" val="20000"/>
                    </a:ext>
                  </a:extLst>
                </a:gridCol>
                <a:gridCol w="2580640">
                  <a:extLst>
                    <a:ext uri="{9D8B030D-6E8A-4147-A177-3AD203B41FA5}">
                      <a16:colId xmlns:a16="http://schemas.microsoft.com/office/drawing/2014/main" val="20001"/>
                    </a:ext>
                  </a:extLst>
                </a:gridCol>
                <a:gridCol w="2580640">
                  <a:extLst>
                    <a:ext uri="{9D8B030D-6E8A-4147-A177-3AD203B41FA5}">
                      <a16:colId xmlns:a16="http://schemas.microsoft.com/office/drawing/2014/main" val="20002"/>
                    </a:ext>
                  </a:extLst>
                </a:gridCol>
                <a:gridCol w="2580640">
                  <a:extLst>
                    <a:ext uri="{9D8B030D-6E8A-4147-A177-3AD203B41FA5}">
                      <a16:colId xmlns:a16="http://schemas.microsoft.com/office/drawing/2014/main" val="20003"/>
                    </a:ext>
                  </a:extLst>
                </a:gridCol>
                <a:gridCol w="2580640">
                  <a:extLst>
                    <a:ext uri="{9D8B030D-6E8A-4147-A177-3AD203B41FA5}">
                      <a16:colId xmlns:a16="http://schemas.microsoft.com/office/drawing/2014/main" val="20004"/>
                    </a:ext>
                  </a:extLst>
                </a:gridCol>
              </a:tblGrid>
              <a:tr h="751840">
                <a:tc>
                  <a:txBody>
                    <a:bodyPr/>
                    <a:lstStyle/>
                    <a:p>
                      <a:pPr algn="ctr"/>
                      <a:r>
                        <a:rPr lang="en-US" sz="4400" dirty="0"/>
                        <a:t>2011</a:t>
                      </a:r>
                    </a:p>
                  </a:txBody>
                  <a:tcPr>
                    <a:solidFill>
                      <a:schemeClr val="tx2">
                        <a:lumMod val="25000"/>
                      </a:schemeClr>
                    </a:solidFill>
                  </a:tcPr>
                </a:tc>
                <a:tc>
                  <a:txBody>
                    <a:bodyPr/>
                    <a:lstStyle/>
                    <a:p>
                      <a:pPr algn="ctr"/>
                      <a:r>
                        <a:rPr lang="en-US" sz="4400" dirty="0"/>
                        <a:t>2012</a:t>
                      </a:r>
                    </a:p>
                  </a:txBody>
                  <a:tcPr>
                    <a:solidFill>
                      <a:schemeClr val="tx2">
                        <a:lumMod val="25000"/>
                      </a:schemeClr>
                    </a:solidFill>
                  </a:tcPr>
                </a:tc>
                <a:tc>
                  <a:txBody>
                    <a:bodyPr/>
                    <a:lstStyle/>
                    <a:p>
                      <a:pPr algn="ctr"/>
                      <a:r>
                        <a:rPr lang="en-US" sz="4400" dirty="0"/>
                        <a:t>2013</a:t>
                      </a:r>
                    </a:p>
                  </a:txBody>
                  <a:tcPr>
                    <a:solidFill>
                      <a:schemeClr val="tx2">
                        <a:lumMod val="25000"/>
                      </a:schemeClr>
                    </a:solidFill>
                  </a:tcPr>
                </a:tc>
                <a:tc>
                  <a:txBody>
                    <a:bodyPr/>
                    <a:lstStyle/>
                    <a:p>
                      <a:pPr algn="ctr"/>
                      <a:r>
                        <a:rPr lang="en-US" sz="4400" dirty="0"/>
                        <a:t>2014</a:t>
                      </a:r>
                    </a:p>
                  </a:txBody>
                  <a:tcPr>
                    <a:solidFill>
                      <a:schemeClr val="tx2">
                        <a:lumMod val="25000"/>
                      </a:schemeClr>
                    </a:solidFill>
                  </a:tcPr>
                </a:tc>
                <a:tc>
                  <a:txBody>
                    <a:bodyPr/>
                    <a:lstStyle/>
                    <a:p>
                      <a:pPr algn="ctr"/>
                      <a:r>
                        <a:rPr lang="en-US" sz="4400" dirty="0"/>
                        <a:t>2015</a:t>
                      </a:r>
                    </a:p>
                  </a:txBody>
                  <a:tcPr>
                    <a:solidFill>
                      <a:schemeClr val="tx2">
                        <a:lumMod val="25000"/>
                      </a:schemeClr>
                    </a:solidFill>
                  </a:tcPr>
                </a:tc>
                <a:extLst>
                  <a:ext uri="{0D108BD9-81ED-4DB2-BD59-A6C34878D82A}">
                    <a16:rowId xmlns:a16="http://schemas.microsoft.com/office/drawing/2014/main" val="10000"/>
                  </a:ext>
                </a:extLst>
              </a:tr>
            </a:tbl>
          </a:graphicData>
        </a:graphic>
      </p:graphicFrame>
      <p:sp>
        <p:nvSpPr>
          <p:cNvPr id="13" name="Down Arrow 12"/>
          <p:cNvSpPr/>
          <p:nvPr/>
        </p:nvSpPr>
        <p:spPr>
          <a:xfrm>
            <a:off x="939800" y="8077200"/>
            <a:ext cx="609600" cy="609600"/>
          </a:xfrm>
          <a:prstGeom prst="downArrow">
            <a:avLst/>
          </a:prstGeom>
          <a:solidFill>
            <a:schemeClr val="tx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14" name="Rounded Rectangle 13"/>
          <p:cNvSpPr/>
          <p:nvPr/>
        </p:nvSpPr>
        <p:spPr>
          <a:xfrm>
            <a:off x="3987800" y="8763000"/>
            <a:ext cx="2590800" cy="762000"/>
          </a:xfrm>
          <a:prstGeom prst="roundRect">
            <a:avLst/>
          </a:prstGeom>
          <a:solidFill>
            <a:schemeClr val="tx1">
              <a:alpha val="3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graphicFrame>
        <p:nvGraphicFramePr>
          <p:cNvPr id="28" name="Table 27"/>
          <p:cNvGraphicFramePr>
            <a:graphicFrameLocks noGrp="1"/>
          </p:cNvGraphicFramePr>
          <p:nvPr/>
        </p:nvGraphicFramePr>
        <p:xfrm>
          <a:off x="2235200" y="2895600"/>
          <a:ext cx="8669868" cy="2895600"/>
        </p:xfrm>
        <a:graphic>
          <a:graphicData uri="http://schemas.openxmlformats.org/drawingml/2006/table">
            <a:tbl>
              <a:tblPr bandRow="1">
                <a:tableStyleId>{5C22544A-7EE6-4342-B048-85BDC9FD1C3A}</a:tableStyleId>
              </a:tblPr>
              <a:tblGrid>
                <a:gridCol w="5520268">
                  <a:extLst>
                    <a:ext uri="{9D8B030D-6E8A-4147-A177-3AD203B41FA5}">
                      <a16:colId xmlns:a16="http://schemas.microsoft.com/office/drawing/2014/main" val="20000"/>
                    </a:ext>
                  </a:extLst>
                </a:gridCol>
                <a:gridCol w="3149600">
                  <a:extLst>
                    <a:ext uri="{9D8B030D-6E8A-4147-A177-3AD203B41FA5}">
                      <a16:colId xmlns:a16="http://schemas.microsoft.com/office/drawing/2014/main" val="20001"/>
                    </a:ext>
                  </a:extLst>
                </a:gridCol>
              </a:tblGrid>
              <a:tr h="370840">
                <a:tc>
                  <a:txBody>
                    <a:bodyPr/>
                    <a:lstStyle/>
                    <a:p>
                      <a:r>
                        <a:rPr lang="en-US" sz="3200" dirty="0"/>
                        <a:t>Development</a:t>
                      </a:r>
                      <a:r>
                        <a:rPr lang="en-US" sz="3200" baseline="0" dirty="0"/>
                        <a:t> Freeze</a:t>
                      </a:r>
                      <a:endParaRPr lang="en-US" sz="3200" dirty="0"/>
                    </a:p>
                  </a:txBody>
                  <a:tcPr/>
                </a:tc>
                <a:tc>
                  <a:txBody>
                    <a:bodyPr/>
                    <a:lstStyle/>
                    <a:p>
                      <a:r>
                        <a:rPr lang="en-US" sz="3200" dirty="0"/>
                        <a:t>Aug 2012</a:t>
                      </a:r>
                    </a:p>
                  </a:txBody>
                  <a:tcPr/>
                </a:tc>
                <a:extLst>
                  <a:ext uri="{0D108BD9-81ED-4DB2-BD59-A6C34878D82A}">
                    <a16:rowId xmlns:a16="http://schemas.microsoft.com/office/drawing/2014/main" val="1000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B050"/>
                          </a:solidFill>
                          <a:effectLst/>
                          <a:uLnTx/>
                          <a:uFillTx/>
                          <a:latin typeface="+mn-lt"/>
                          <a:ea typeface="+mn-ea"/>
                          <a:cs typeface="+mn-cs"/>
                        </a:rPr>
                        <a:t>R&amp;D Manufacturing Tooling</a:t>
                      </a:r>
                    </a:p>
                  </a:txBody>
                  <a:tcPr/>
                </a:tc>
                <a:tc>
                  <a:txBody>
                    <a:bodyPr/>
                    <a:lstStyle/>
                    <a:p>
                      <a:r>
                        <a:rPr lang="en-US" sz="3200" dirty="0">
                          <a:solidFill>
                            <a:srgbClr val="00B050"/>
                          </a:solidFill>
                        </a:rPr>
                        <a:t>Oct 2012</a:t>
                      </a:r>
                    </a:p>
                  </a:txBody>
                  <a:tcPr/>
                </a:tc>
                <a:extLst>
                  <a:ext uri="{0D108BD9-81ED-4DB2-BD59-A6C34878D82A}">
                    <a16:rowId xmlns:a16="http://schemas.microsoft.com/office/drawing/2014/main" val="10001"/>
                  </a:ext>
                </a:extLst>
              </a:tr>
              <a:tr h="370840">
                <a:tc>
                  <a:txBody>
                    <a:bodyPr/>
                    <a:lstStyle/>
                    <a:p>
                      <a:r>
                        <a:rPr lang="en-US" sz="3200" dirty="0"/>
                        <a:t>IRB</a:t>
                      </a:r>
                      <a:r>
                        <a:rPr lang="en-US" sz="3200" baseline="0" dirty="0"/>
                        <a:t> Filing</a:t>
                      </a:r>
                    </a:p>
                  </a:txBody>
                  <a:tcPr/>
                </a:tc>
                <a:tc>
                  <a:txBody>
                    <a:bodyPr/>
                    <a:lstStyle/>
                    <a:p>
                      <a:r>
                        <a:rPr lang="en-US" sz="3200" dirty="0"/>
                        <a:t>Dec</a:t>
                      </a:r>
                      <a:r>
                        <a:rPr lang="en-US" sz="3200" baseline="0" dirty="0"/>
                        <a:t> 2012</a:t>
                      </a:r>
                      <a:endParaRPr lang="en-US" sz="3200" dirty="0"/>
                    </a:p>
                  </a:txBody>
                  <a:tcPr/>
                </a:tc>
                <a:extLst>
                  <a:ext uri="{0D108BD9-81ED-4DB2-BD59-A6C34878D82A}">
                    <a16:rowId xmlns:a16="http://schemas.microsoft.com/office/drawing/2014/main" val="10002"/>
                  </a:ext>
                </a:extLst>
              </a:tr>
              <a:tr h="370840">
                <a:tc>
                  <a:txBody>
                    <a:bodyPr/>
                    <a:lstStyle/>
                    <a:p>
                      <a:r>
                        <a:rPr lang="en-US" sz="3200" dirty="0"/>
                        <a:t>Human</a:t>
                      </a:r>
                      <a:r>
                        <a:rPr lang="en-US" sz="3200" baseline="0" dirty="0"/>
                        <a:t> Case Study (US)</a:t>
                      </a:r>
                      <a:endParaRPr lang="en-US" sz="3200" dirty="0"/>
                    </a:p>
                  </a:txBody>
                  <a:tcPr/>
                </a:tc>
                <a:tc>
                  <a:txBody>
                    <a:bodyPr/>
                    <a:lstStyle/>
                    <a:p>
                      <a:r>
                        <a:rPr lang="en-US" sz="3200" dirty="0"/>
                        <a:t>Feb 2013</a:t>
                      </a:r>
                    </a:p>
                  </a:txBody>
                  <a:tcPr/>
                </a:tc>
                <a:extLst>
                  <a:ext uri="{0D108BD9-81ED-4DB2-BD59-A6C34878D82A}">
                    <a16:rowId xmlns:a16="http://schemas.microsoft.com/office/drawing/2014/main" val="10003"/>
                  </a:ext>
                </a:extLst>
              </a:tr>
              <a:tr h="370840">
                <a:tc>
                  <a:txBody>
                    <a:bodyPr/>
                    <a:lstStyle/>
                    <a:p>
                      <a:r>
                        <a:rPr lang="en-US" sz="3200" dirty="0">
                          <a:solidFill>
                            <a:srgbClr val="00B050"/>
                          </a:solidFill>
                        </a:rPr>
                        <a:t>Start Human Clinical (Kenya)</a:t>
                      </a:r>
                    </a:p>
                  </a:txBody>
                  <a:tcPr/>
                </a:tc>
                <a:tc>
                  <a:txBody>
                    <a:bodyPr/>
                    <a:lstStyle/>
                    <a:p>
                      <a:r>
                        <a:rPr lang="en-US" sz="3200" dirty="0">
                          <a:solidFill>
                            <a:srgbClr val="00B050"/>
                          </a:solidFill>
                        </a:rPr>
                        <a:t>May 2013</a:t>
                      </a:r>
                    </a:p>
                  </a:txBody>
                  <a:tcPr/>
                </a:tc>
                <a:extLst>
                  <a:ext uri="{0D108BD9-81ED-4DB2-BD59-A6C34878D82A}">
                    <a16:rowId xmlns:a16="http://schemas.microsoft.com/office/drawing/2014/main" val="10004"/>
                  </a:ext>
                </a:extLst>
              </a:tr>
            </a:tbl>
          </a:graphicData>
        </a:graphic>
      </p:graphicFrame>
      <p:sp>
        <p:nvSpPr>
          <p:cNvPr id="29" name="Rectangle 2"/>
          <p:cNvSpPr txBox="1">
            <a:spLocks noChangeArrowheads="1"/>
          </p:cNvSpPr>
          <p:nvPr/>
        </p:nvSpPr>
        <p:spPr bwMode="auto">
          <a:xfrm>
            <a:off x="3987800" y="6096000"/>
            <a:ext cx="5181600" cy="762000"/>
          </a:xfrm>
          <a:prstGeom prst="rect">
            <a:avLst/>
          </a:prstGeom>
          <a:noFill/>
          <a:ln w="9525">
            <a:noFill/>
            <a:miter lim="800000"/>
            <a:headEnd/>
            <a:tailEnd/>
          </a:ln>
        </p:spPr>
        <p:txBody>
          <a:bodyPr lIns="130046" tIns="65023" rIns="130046" bIns="65023"/>
          <a:lstStyle/>
          <a:p>
            <a:pPr marL="596900" indent="-546100" defTabSz="914400" hangingPunct="1">
              <a:spcBef>
                <a:spcPct val="20000"/>
              </a:spcBef>
              <a:buClr>
                <a:schemeClr val="accent1"/>
              </a:buClr>
              <a:buSzPct val="80000"/>
              <a:defRPr/>
            </a:pPr>
            <a:r>
              <a:rPr lang="en-US" dirty="0">
                <a:solidFill>
                  <a:schemeClr val="tx1"/>
                </a:solidFill>
                <a:latin typeface="+mn-lt"/>
                <a:ea typeface="+mn-ea"/>
              </a:rPr>
              <a:t>Immediate Milestones</a:t>
            </a:r>
            <a:endParaRPr lang="en-US" sz="3200" dirty="0">
              <a:solidFill>
                <a:schemeClr val="tx1"/>
              </a:solidFill>
              <a:latin typeface="+mn-lt"/>
              <a:ea typeface="+mn-ea"/>
            </a:endParaRPr>
          </a:p>
        </p:txBody>
      </p:sp>
      <p:sp>
        <p:nvSpPr>
          <p:cNvPr id="10" name="Rectangle 1"/>
          <p:cNvSpPr>
            <a:spLocks noGrp="1" noChangeArrowheads="1"/>
          </p:cNvSpPr>
          <p:nvPr>
            <p:ph type="title"/>
          </p:nvPr>
        </p:nvSpPr>
        <p:spPr>
          <a:xfrm>
            <a:off x="4521200" y="152400"/>
            <a:ext cx="4800600" cy="1219200"/>
          </a:xfrm>
        </p:spPr>
        <p:txBody>
          <a:bodyPr/>
          <a:lstStyle/>
          <a:p>
            <a:pPr eaLnBrk="1" hangingPunct="1">
              <a:defRPr/>
            </a:pPr>
            <a:r>
              <a:rPr lang="en-US" sz="7200" dirty="0">
                <a:effectLst>
                  <a:outerShdw blurRad="38100" dist="38100" dir="2700000" algn="tl">
                    <a:srgbClr val="000000"/>
                  </a:outerShdw>
                </a:effectLst>
                <a:ea typeface="ＭＳ Ｐゴシック" charset="-128"/>
              </a:rPr>
              <a:t>Milestones</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1000"/>
                                        <p:tgtEl>
                                          <p:spTgt spid="14"/>
                                        </p:tgtEl>
                                      </p:cBhvr>
                                    </p:animEffect>
                                  </p:childTnLst>
                                </p:cTn>
                              </p:par>
                              <p:par>
                                <p:cTn id="11" presetID="63" presetClass="path" presetSubtype="0" accel="50000" decel="50000" fill="hold" grpId="0" nodeType="withEffect">
                                  <p:stCondLst>
                                    <p:cond delay="0"/>
                                  </p:stCondLst>
                                  <p:childTnLst>
                                    <p:animMotion origin="layout" path="M 1.2213E-7 -4.82169E-6 L 0.30447 -4.82169E-6 " pathEditMode="relative" rAng="0" ptsTypes="AA">
                                      <p:cBhvr>
                                        <p:cTn id="12" dur="1000" fill="hold"/>
                                        <p:tgtEl>
                                          <p:spTgt spid="13"/>
                                        </p:tgtEl>
                                        <p:attrNameLst>
                                          <p:attrName>ppt_x</p:attrName>
                                          <p:attrName>ppt_y</p:attrName>
                                        </p:attrNameLst>
                                      </p:cBhvr>
                                      <p:rCtr x="152" y="0"/>
                                    </p:animMotion>
                                  </p:childTnLst>
                                </p:cTn>
                              </p:par>
                              <p:par>
                                <p:cTn id="13" presetID="10" presetClass="entr" presetSubtype="0"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1000"/>
                                        <p:tgtEl>
                                          <p:spTgt spid="2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fade">
                                      <p:cBhvr>
                                        <p:cTn id="18" dur="1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animBg="1"/>
      <p:bldP spid="14" grpId="0" animBg="1"/>
      <p:bldP spid="2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p:cNvGraphicFramePr>
            <a:graphicFrameLocks noGrp="1"/>
          </p:cNvGraphicFramePr>
          <p:nvPr/>
        </p:nvGraphicFramePr>
        <p:xfrm>
          <a:off x="101600" y="8763000"/>
          <a:ext cx="12903200" cy="762000"/>
        </p:xfrm>
        <a:graphic>
          <a:graphicData uri="http://schemas.openxmlformats.org/drawingml/2006/table">
            <a:tbl>
              <a:tblPr firstRow="1" bandRow="1">
                <a:tableStyleId>{5C22544A-7EE6-4342-B048-85BDC9FD1C3A}</a:tableStyleId>
              </a:tblPr>
              <a:tblGrid>
                <a:gridCol w="2580640">
                  <a:extLst>
                    <a:ext uri="{9D8B030D-6E8A-4147-A177-3AD203B41FA5}">
                      <a16:colId xmlns:a16="http://schemas.microsoft.com/office/drawing/2014/main" val="20000"/>
                    </a:ext>
                  </a:extLst>
                </a:gridCol>
                <a:gridCol w="2580640">
                  <a:extLst>
                    <a:ext uri="{9D8B030D-6E8A-4147-A177-3AD203B41FA5}">
                      <a16:colId xmlns:a16="http://schemas.microsoft.com/office/drawing/2014/main" val="20001"/>
                    </a:ext>
                  </a:extLst>
                </a:gridCol>
                <a:gridCol w="2580640">
                  <a:extLst>
                    <a:ext uri="{9D8B030D-6E8A-4147-A177-3AD203B41FA5}">
                      <a16:colId xmlns:a16="http://schemas.microsoft.com/office/drawing/2014/main" val="20002"/>
                    </a:ext>
                  </a:extLst>
                </a:gridCol>
                <a:gridCol w="2580640">
                  <a:extLst>
                    <a:ext uri="{9D8B030D-6E8A-4147-A177-3AD203B41FA5}">
                      <a16:colId xmlns:a16="http://schemas.microsoft.com/office/drawing/2014/main" val="20003"/>
                    </a:ext>
                  </a:extLst>
                </a:gridCol>
                <a:gridCol w="2580640">
                  <a:extLst>
                    <a:ext uri="{9D8B030D-6E8A-4147-A177-3AD203B41FA5}">
                      <a16:colId xmlns:a16="http://schemas.microsoft.com/office/drawing/2014/main" val="20004"/>
                    </a:ext>
                  </a:extLst>
                </a:gridCol>
              </a:tblGrid>
              <a:tr h="751840">
                <a:tc>
                  <a:txBody>
                    <a:bodyPr/>
                    <a:lstStyle/>
                    <a:p>
                      <a:pPr algn="ctr"/>
                      <a:r>
                        <a:rPr lang="en-US" sz="4400" dirty="0"/>
                        <a:t>2011</a:t>
                      </a:r>
                    </a:p>
                  </a:txBody>
                  <a:tcPr>
                    <a:solidFill>
                      <a:schemeClr val="tx2">
                        <a:lumMod val="25000"/>
                      </a:schemeClr>
                    </a:solidFill>
                  </a:tcPr>
                </a:tc>
                <a:tc>
                  <a:txBody>
                    <a:bodyPr/>
                    <a:lstStyle/>
                    <a:p>
                      <a:pPr algn="ctr"/>
                      <a:r>
                        <a:rPr lang="en-US" sz="4400" dirty="0"/>
                        <a:t>2012</a:t>
                      </a:r>
                    </a:p>
                  </a:txBody>
                  <a:tcPr>
                    <a:solidFill>
                      <a:schemeClr val="tx2">
                        <a:lumMod val="25000"/>
                      </a:schemeClr>
                    </a:solidFill>
                  </a:tcPr>
                </a:tc>
                <a:tc>
                  <a:txBody>
                    <a:bodyPr/>
                    <a:lstStyle/>
                    <a:p>
                      <a:pPr algn="ctr"/>
                      <a:r>
                        <a:rPr lang="en-US" sz="4400" dirty="0"/>
                        <a:t>2013</a:t>
                      </a:r>
                    </a:p>
                  </a:txBody>
                  <a:tcPr>
                    <a:solidFill>
                      <a:schemeClr val="tx2">
                        <a:lumMod val="25000"/>
                      </a:schemeClr>
                    </a:solidFill>
                  </a:tcPr>
                </a:tc>
                <a:tc>
                  <a:txBody>
                    <a:bodyPr/>
                    <a:lstStyle/>
                    <a:p>
                      <a:pPr algn="ctr"/>
                      <a:r>
                        <a:rPr lang="en-US" sz="4400" dirty="0"/>
                        <a:t>2014</a:t>
                      </a:r>
                    </a:p>
                  </a:txBody>
                  <a:tcPr>
                    <a:solidFill>
                      <a:schemeClr val="tx2">
                        <a:lumMod val="25000"/>
                      </a:schemeClr>
                    </a:solidFill>
                  </a:tcPr>
                </a:tc>
                <a:tc>
                  <a:txBody>
                    <a:bodyPr/>
                    <a:lstStyle/>
                    <a:p>
                      <a:pPr algn="ctr"/>
                      <a:r>
                        <a:rPr lang="en-US" sz="4400" dirty="0"/>
                        <a:t>2015</a:t>
                      </a:r>
                    </a:p>
                  </a:txBody>
                  <a:tcPr>
                    <a:solidFill>
                      <a:schemeClr val="tx2">
                        <a:lumMod val="25000"/>
                      </a:schemeClr>
                    </a:solidFill>
                  </a:tcPr>
                </a:tc>
                <a:extLst>
                  <a:ext uri="{0D108BD9-81ED-4DB2-BD59-A6C34878D82A}">
                    <a16:rowId xmlns:a16="http://schemas.microsoft.com/office/drawing/2014/main" val="10000"/>
                  </a:ext>
                </a:extLst>
              </a:tr>
            </a:tbl>
          </a:graphicData>
        </a:graphic>
      </p:graphicFrame>
      <p:sp>
        <p:nvSpPr>
          <p:cNvPr id="13" name="Down Arrow 12"/>
          <p:cNvSpPr/>
          <p:nvPr/>
        </p:nvSpPr>
        <p:spPr>
          <a:xfrm>
            <a:off x="1397000" y="8077200"/>
            <a:ext cx="609600" cy="609600"/>
          </a:xfrm>
          <a:prstGeom prst="downArrow">
            <a:avLst/>
          </a:prstGeom>
          <a:solidFill>
            <a:schemeClr val="tx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15" name="Rounded Rectangle 14"/>
          <p:cNvSpPr/>
          <p:nvPr/>
        </p:nvSpPr>
        <p:spPr>
          <a:xfrm>
            <a:off x="6654800" y="8763000"/>
            <a:ext cx="6096000" cy="762000"/>
          </a:xfrm>
          <a:prstGeom prst="roundRect">
            <a:avLst/>
          </a:prstGeom>
          <a:solidFill>
            <a:schemeClr val="tx1">
              <a:alpha val="3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28" name="Rectangle 2"/>
          <p:cNvSpPr txBox="1">
            <a:spLocks noChangeArrowheads="1"/>
          </p:cNvSpPr>
          <p:nvPr/>
        </p:nvSpPr>
        <p:spPr bwMode="auto">
          <a:xfrm>
            <a:off x="5207000" y="1905000"/>
            <a:ext cx="2819400" cy="838200"/>
          </a:xfrm>
          <a:prstGeom prst="rect">
            <a:avLst/>
          </a:prstGeom>
          <a:noFill/>
          <a:ln w="9525">
            <a:noFill/>
            <a:miter lim="800000"/>
            <a:headEnd/>
            <a:tailEnd/>
          </a:ln>
        </p:spPr>
        <p:txBody>
          <a:bodyPr lIns="130046" tIns="65023" rIns="130046" bIns="65023"/>
          <a:lstStyle/>
          <a:p>
            <a:pPr marL="596900" indent="-546100" algn="l" defTabSz="914400" hangingPunct="1">
              <a:spcBef>
                <a:spcPct val="20000"/>
              </a:spcBef>
              <a:buClr>
                <a:schemeClr val="accent1"/>
              </a:buClr>
              <a:buSzPct val="80000"/>
              <a:defRPr/>
            </a:pPr>
            <a:r>
              <a:rPr lang="en-US" sz="4800" dirty="0">
                <a:solidFill>
                  <a:schemeClr val="tx1"/>
                </a:solidFill>
                <a:latin typeface="+mn-lt"/>
                <a:ea typeface="+mn-ea"/>
              </a:rPr>
              <a:t>Phase 2</a:t>
            </a:r>
          </a:p>
        </p:txBody>
      </p:sp>
      <p:graphicFrame>
        <p:nvGraphicFramePr>
          <p:cNvPr id="29" name="Table 28"/>
          <p:cNvGraphicFramePr>
            <a:graphicFrameLocks noGrp="1"/>
          </p:cNvGraphicFramePr>
          <p:nvPr/>
        </p:nvGraphicFramePr>
        <p:xfrm>
          <a:off x="1549400" y="2971800"/>
          <a:ext cx="9982200" cy="1737360"/>
        </p:xfrm>
        <a:graphic>
          <a:graphicData uri="http://schemas.openxmlformats.org/drawingml/2006/table">
            <a:tbl>
              <a:tblPr bandRow="1">
                <a:tableStyleId>{5C22544A-7EE6-4342-B048-85BDC9FD1C3A}</a:tableStyleId>
              </a:tblPr>
              <a:tblGrid>
                <a:gridCol w="7281936">
                  <a:extLst>
                    <a:ext uri="{9D8B030D-6E8A-4147-A177-3AD203B41FA5}">
                      <a16:colId xmlns:a16="http://schemas.microsoft.com/office/drawing/2014/main" val="20000"/>
                    </a:ext>
                  </a:extLst>
                </a:gridCol>
                <a:gridCol w="2700264">
                  <a:extLst>
                    <a:ext uri="{9D8B030D-6E8A-4147-A177-3AD203B41FA5}">
                      <a16:colId xmlns:a16="http://schemas.microsoft.com/office/drawing/2014/main" val="20001"/>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chemeClr val="bg1"/>
                          </a:solidFill>
                          <a:effectLst/>
                          <a:uLnTx/>
                          <a:uFillTx/>
                          <a:latin typeface="+mn-lt"/>
                          <a:ea typeface="+mn-ea"/>
                          <a:cs typeface="+mn-cs"/>
                        </a:rPr>
                        <a:t>Large-Scale Manufacturing (Taiwan)</a:t>
                      </a:r>
                    </a:p>
                  </a:txBody>
                  <a:tcPr/>
                </a:tc>
                <a:tc>
                  <a:txBody>
                    <a:bodyPr/>
                    <a:lstStyle/>
                    <a:p>
                      <a:r>
                        <a:rPr lang="en-US" sz="3200" dirty="0">
                          <a:solidFill>
                            <a:schemeClr val="bg1"/>
                          </a:solidFill>
                        </a:rPr>
                        <a:t>May 2014</a:t>
                      </a:r>
                    </a:p>
                  </a:txBody>
                  <a:tcPr/>
                </a:tc>
                <a:extLst>
                  <a:ext uri="{0D108BD9-81ED-4DB2-BD59-A6C34878D82A}">
                    <a16:rowId xmlns:a16="http://schemas.microsoft.com/office/drawing/2014/main" val="1000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srgbClr val="00B050"/>
                          </a:solidFill>
                        </a:rPr>
                        <a:t>Complete</a:t>
                      </a:r>
                      <a:r>
                        <a:rPr lang="en-US" sz="3200" baseline="0" dirty="0">
                          <a:solidFill>
                            <a:srgbClr val="00B050"/>
                          </a:solidFill>
                        </a:rPr>
                        <a:t> Human Clinical (Kenya)</a:t>
                      </a:r>
                      <a:endParaRPr lang="en-US" sz="3200" dirty="0">
                        <a:solidFill>
                          <a:srgbClr val="00B050"/>
                        </a:solidFill>
                      </a:endParaRPr>
                    </a:p>
                  </a:txBody>
                  <a:tcPr/>
                </a:tc>
                <a:tc>
                  <a:txBody>
                    <a:bodyPr/>
                    <a:lstStyle/>
                    <a:p>
                      <a:r>
                        <a:rPr lang="en-US" sz="3200" dirty="0">
                          <a:solidFill>
                            <a:srgbClr val="00B050"/>
                          </a:solidFill>
                        </a:rPr>
                        <a:t>Jun</a:t>
                      </a:r>
                      <a:r>
                        <a:rPr lang="en-US" sz="3200" baseline="0" dirty="0">
                          <a:solidFill>
                            <a:srgbClr val="00B050"/>
                          </a:solidFill>
                        </a:rPr>
                        <a:t> 2014</a:t>
                      </a:r>
                      <a:endParaRPr lang="en-US" sz="3200" dirty="0">
                        <a:solidFill>
                          <a:srgbClr val="00B050"/>
                        </a:solidFill>
                      </a:endParaRPr>
                    </a:p>
                  </a:txBody>
                  <a:tcPr/>
                </a:tc>
                <a:extLst>
                  <a:ext uri="{0D108BD9-81ED-4DB2-BD59-A6C34878D82A}">
                    <a16:rowId xmlns:a16="http://schemas.microsoft.com/office/drawing/2014/main" val="10001"/>
                  </a:ext>
                </a:extLst>
              </a:tr>
              <a:tr h="370840">
                <a:tc>
                  <a:txBody>
                    <a:bodyPr/>
                    <a:lstStyle/>
                    <a:p>
                      <a:r>
                        <a:rPr lang="en-US" sz="3200" dirty="0">
                          <a:solidFill>
                            <a:schemeClr val="bg1"/>
                          </a:solidFill>
                        </a:rPr>
                        <a:t>Platform</a:t>
                      </a:r>
                      <a:r>
                        <a:rPr lang="en-US" sz="3200" baseline="0" dirty="0">
                          <a:solidFill>
                            <a:schemeClr val="bg1"/>
                          </a:solidFill>
                        </a:rPr>
                        <a:t> Development</a:t>
                      </a:r>
                      <a:endParaRPr lang="en-US" sz="3200" dirty="0">
                        <a:solidFill>
                          <a:schemeClr val="bg1"/>
                        </a:solidFill>
                      </a:endParaRPr>
                    </a:p>
                  </a:txBody>
                  <a:tcPr/>
                </a:tc>
                <a:tc>
                  <a:txBody>
                    <a:bodyPr/>
                    <a:lstStyle/>
                    <a:p>
                      <a:r>
                        <a:rPr lang="en-US" sz="3200" dirty="0">
                          <a:solidFill>
                            <a:schemeClr val="bg1"/>
                          </a:solidFill>
                        </a:rPr>
                        <a:t>Feb 2015</a:t>
                      </a:r>
                    </a:p>
                  </a:txBody>
                  <a:tcPr/>
                </a:tc>
                <a:extLst>
                  <a:ext uri="{0D108BD9-81ED-4DB2-BD59-A6C34878D82A}">
                    <a16:rowId xmlns:a16="http://schemas.microsoft.com/office/drawing/2014/main" val="10002"/>
                  </a:ext>
                </a:extLst>
              </a:tr>
            </a:tbl>
          </a:graphicData>
        </a:graphic>
      </p:graphicFrame>
      <p:sp>
        <p:nvSpPr>
          <p:cNvPr id="9" name="Rectangle 2"/>
          <p:cNvSpPr txBox="1">
            <a:spLocks noChangeArrowheads="1"/>
          </p:cNvSpPr>
          <p:nvPr/>
        </p:nvSpPr>
        <p:spPr bwMode="auto">
          <a:xfrm>
            <a:off x="3987800" y="6096000"/>
            <a:ext cx="5181600" cy="762000"/>
          </a:xfrm>
          <a:prstGeom prst="rect">
            <a:avLst/>
          </a:prstGeom>
          <a:noFill/>
          <a:ln w="9525">
            <a:noFill/>
            <a:miter lim="800000"/>
            <a:headEnd/>
            <a:tailEnd/>
          </a:ln>
        </p:spPr>
        <p:txBody>
          <a:bodyPr lIns="130046" tIns="65023" rIns="130046" bIns="65023"/>
          <a:lstStyle/>
          <a:p>
            <a:pPr marL="596900" indent="-546100" defTabSz="914400" hangingPunct="1">
              <a:spcBef>
                <a:spcPct val="20000"/>
              </a:spcBef>
              <a:buClr>
                <a:schemeClr val="accent1"/>
              </a:buClr>
              <a:buSzPct val="80000"/>
              <a:defRPr/>
            </a:pPr>
            <a:r>
              <a:rPr lang="en-US" dirty="0">
                <a:solidFill>
                  <a:schemeClr val="tx1"/>
                </a:solidFill>
                <a:latin typeface="+mn-lt"/>
                <a:ea typeface="+mn-ea"/>
              </a:rPr>
              <a:t>Long-term Milestones</a:t>
            </a:r>
            <a:endParaRPr lang="en-US" sz="3200" dirty="0">
              <a:solidFill>
                <a:schemeClr val="tx1"/>
              </a:solidFill>
              <a:latin typeface="+mn-lt"/>
              <a:ea typeface="+mn-ea"/>
            </a:endParaRPr>
          </a:p>
        </p:txBody>
      </p:sp>
      <p:sp>
        <p:nvSpPr>
          <p:cNvPr id="12" name="Rectangle 1"/>
          <p:cNvSpPr txBox="1">
            <a:spLocks noChangeArrowheads="1"/>
          </p:cNvSpPr>
          <p:nvPr/>
        </p:nvSpPr>
        <p:spPr bwMode="auto">
          <a:xfrm>
            <a:off x="4521200" y="152400"/>
            <a:ext cx="4800600" cy="1219200"/>
          </a:xfrm>
          <a:prstGeom prst="rect">
            <a:avLst/>
          </a:prstGeom>
          <a:noFill/>
          <a:ln w="9525">
            <a:noFill/>
            <a:miter lim="800000"/>
            <a:headEnd/>
            <a:tailEnd/>
          </a:ln>
        </p:spPr>
        <p:txBody>
          <a:bodyPr vert="horz" wrap="square" lIns="65023" tIns="65023" rIns="65023" bIns="65023"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7200" b="0" i="0" u="none" strike="noStrike" kern="1200" cap="none" spc="0" normalizeH="0" baseline="0" noProof="0">
                <a:ln>
                  <a:noFill/>
                </a:ln>
                <a:solidFill>
                  <a:schemeClr val="tx1"/>
                </a:solidFill>
                <a:effectLst>
                  <a:outerShdw blurRad="38100" dist="38100" dir="2700000" algn="tl">
                    <a:srgbClr val="000000"/>
                  </a:outerShdw>
                </a:effectLst>
                <a:uLnTx/>
                <a:uFillTx/>
                <a:latin typeface="+mj-lt"/>
                <a:ea typeface="ＭＳ Ｐゴシック" charset="-128"/>
                <a:cs typeface="+mj-cs"/>
              </a:rPr>
              <a:t>Milestones</a:t>
            </a:r>
            <a:endParaRPr kumimoji="0" lang="en-US" sz="7200" b="0" i="0" u="none" strike="noStrike" kern="1200" cap="none" spc="0" normalizeH="0" baseline="0" noProof="0" dirty="0">
              <a:ln>
                <a:noFill/>
              </a:ln>
              <a:solidFill>
                <a:schemeClr val="tx1"/>
              </a:solidFill>
              <a:effectLst>
                <a:outerShdw blurRad="38100" dist="38100" dir="2700000" algn="tl">
                  <a:srgbClr val="000000"/>
                </a:outerShdw>
              </a:effectLst>
              <a:uLnTx/>
              <a:uFillTx/>
              <a:latin typeface="+mj-lt"/>
              <a:ea typeface="ＭＳ Ｐゴシック" charset="-128"/>
              <a:cs typeface="+mj-cs"/>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childTnLst>
                                </p:cTn>
                              </p:par>
                              <p:par>
                                <p:cTn id="8" presetID="63" presetClass="path" presetSubtype="0" accel="50000" decel="50000" fill="hold" grpId="0" nodeType="withEffect">
                                  <p:stCondLst>
                                    <p:cond delay="0"/>
                                  </p:stCondLst>
                                  <p:childTnLst>
                                    <p:animMotion origin="layout" path="M 0.27519 4.12492E-6 L 0.60893 4.12492E-6 " pathEditMode="relative" rAng="0" ptsTypes="AA">
                                      <p:cBhvr>
                                        <p:cTn id="9" dur="1000" fill="hold"/>
                                        <p:tgtEl>
                                          <p:spTgt spid="13"/>
                                        </p:tgtEl>
                                        <p:attrNameLst>
                                          <p:attrName>ppt_x</p:attrName>
                                          <p:attrName>ppt_y</p:attrName>
                                        </p:attrNameLst>
                                      </p:cBhvr>
                                      <p:rCtr x="167" y="0"/>
                                    </p:animMotion>
                                  </p:childTnLst>
                                </p:cTn>
                              </p:par>
                              <p:par>
                                <p:cTn id="10" presetID="10" presetClass="entr" presetSubtype="0" fill="hold" grpId="0" nodeType="with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1000"/>
                                        <p:tgtEl>
                                          <p:spTgt spid="28"/>
                                        </p:tgtEl>
                                      </p:cBhvr>
                                    </p:animEffect>
                                  </p:childTnLst>
                                </p:cTn>
                              </p:par>
                              <p:par>
                                <p:cTn id="13" presetID="10" presetClass="entr" presetSubtype="0"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1000"/>
                                        <p:tgtEl>
                                          <p:spTgt spid="2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28" grpId="0"/>
      <p:bldP spid="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Accomplishments</a:t>
            </a:r>
          </a:p>
        </p:txBody>
      </p:sp>
      <p:pic>
        <p:nvPicPr>
          <p:cNvPr id="1026" name="Picture 2"/>
          <p:cNvPicPr>
            <a:picLocks noChangeAspect="1" noChangeArrowheads="1"/>
          </p:cNvPicPr>
          <p:nvPr/>
        </p:nvPicPr>
        <p:blipFill>
          <a:blip r:embed="rId2" cstate="print"/>
          <a:srcRect l="6061" t="13636" r="6061"/>
          <a:stretch>
            <a:fillRect/>
          </a:stretch>
        </p:blipFill>
        <p:spPr bwMode="auto">
          <a:xfrm>
            <a:off x="6041190" y="2209800"/>
            <a:ext cx="6862010" cy="4495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Box 4"/>
          <p:cNvSpPr txBox="1"/>
          <p:nvPr/>
        </p:nvSpPr>
        <p:spPr>
          <a:xfrm>
            <a:off x="635000" y="3078540"/>
            <a:ext cx="6019800" cy="1569660"/>
          </a:xfrm>
          <a:prstGeom prst="rect">
            <a:avLst/>
          </a:prstGeom>
          <a:noFill/>
        </p:spPr>
        <p:txBody>
          <a:bodyPr wrap="square" rtlCol="0">
            <a:spAutoFit/>
          </a:bodyPr>
          <a:lstStyle/>
          <a:p>
            <a:pPr algn="l"/>
            <a:r>
              <a:rPr lang="en-US" sz="2800" b="1" i="1" dirty="0">
                <a:solidFill>
                  <a:schemeClr val="tx1"/>
                </a:solidFill>
              </a:rPr>
              <a:t>7</a:t>
            </a:r>
            <a:r>
              <a:rPr lang="en-US" sz="2800" b="1" i="1" baseline="30000" dirty="0">
                <a:solidFill>
                  <a:schemeClr val="tx1"/>
                </a:solidFill>
              </a:rPr>
              <a:t>th</a:t>
            </a:r>
            <a:r>
              <a:rPr lang="en-US" sz="2800" b="1" i="1" dirty="0">
                <a:solidFill>
                  <a:schemeClr val="tx1"/>
                </a:solidFill>
              </a:rPr>
              <a:t> Place </a:t>
            </a:r>
            <a:r>
              <a:rPr lang="en-US" sz="2800" i="1" dirty="0">
                <a:solidFill>
                  <a:schemeClr val="tx1"/>
                </a:solidFill>
              </a:rPr>
              <a:t>(tie) out of 1,600</a:t>
            </a:r>
          </a:p>
          <a:p>
            <a:pPr algn="l">
              <a:buFont typeface="Arial" pitchFamily="34" charset="0"/>
              <a:buChar char="•"/>
            </a:pPr>
            <a:endParaRPr lang="en-US" sz="1200" i="1" dirty="0">
              <a:solidFill>
                <a:schemeClr val="tx1"/>
              </a:solidFill>
            </a:endParaRPr>
          </a:p>
          <a:p>
            <a:pPr algn="l">
              <a:buFont typeface="Arial" pitchFamily="34" charset="0"/>
              <a:buChar char="•"/>
            </a:pPr>
            <a:r>
              <a:rPr lang="en-US" sz="2800" i="1" dirty="0">
                <a:solidFill>
                  <a:schemeClr val="tx1"/>
                </a:solidFill>
              </a:rPr>
              <a:t> Women’s Health and Wellness Innovations Award</a:t>
            </a:r>
          </a:p>
        </p:txBody>
      </p:sp>
      <p:sp>
        <p:nvSpPr>
          <p:cNvPr id="6" name="TextBox 5"/>
          <p:cNvSpPr txBox="1"/>
          <p:nvPr/>
        </p:nvSpPr>
        <p:spPr>
          <a:xfrm>
            <a:off x="863600" y="8534400"/>
            <a:ext cx="4343400" cy="533400"/>
          </a:xfrm>
          <a:prstGeom prst="rect">
            <a:avLst/>
          </a:prstGeom>
          <a:noFill/>
        </p:spPr>
        <p:txBody>
          <a:bodyPr wrap="square" rtlCol="0">
            <a:spAutoFit/>
          </a:bodyPr>
          <a:lstStyle/>
          <a:p>
            <a:pPr algn="l"/>
            <a:r>
              <a:rPr lang="en-US" sz="2800" i="1" dirty="0">
                <a:solidFill>
                  <a:schemeClr val="tx1"/>
                </a:solidFill>
              </a:rPr>
              <a:t>Semi-Finalist (ongoing)</a:t>
            </a:r>
          </a:p>
        </p:txBody>
      </p:sp>
      <p:sp>
        <p:nvSpPr>
          <p:cNvPr id="7" name="TextBox 6"/>
          <p:cNvSpPr txBox="1"/>
          <p:nvPr/>
        </p:nvSpPr>
        <p:spPr>
          <a:xfrm>
            <a:off x="6731000" y="8458200"/>
            <a:ext cx="3429000" cy="954107"/>
          </a:xfrm>
          <a:prstGeom prst="rect">
            <a:avLst/>
          </a:prstGeom>
          <a:noFill/>
        </p:spPr>
        <p:txBody>
          <a:bodyPr wrap="square" rtlCol="0">
            <a:spAutoFit/>
          </a:bodyPr>
          <a:lstStyle/>
          <a:p>
            <a:pPr algn="l"/>
            <a:r>
              <a:rPr lang="en-US" sz="2800" b="1" dirty="0" err="1">
                <a:solidFill>
                  <a:schemeClr val="tx1"/>
                </a:solidFill>
              </a:rPr>
              <a:t>BMEidea</a:t>
            </a:r>
            <a:endParaRPr lang="en-US" sz="2800" b="1" dirty="0">
              <a:solidFill>
                <a:schemeClr val="tx1"/>
              </a:solidFill>
            </a:endParaRPr>
          </a:p>
          <a:p>
            <a:pPr algn="l"/>
            <a:r>
              <a:rPr lang="en-US" sz="2800" i="1" dirty="0">
                <a:solidFill>
                  <a:schemeClr val="tx1"/>
                </a:solidFill>
              </a:rPr>
              <a:t>Finalist – Top 3</a:t>
            </a:r>
          </a:p>
        </p:txBody>
      </p:sp>
      <p:sp>
        <p:nvSpPr>
          <p:cNvPr id="8" name="TextBox 7"/>
          <p:cNvSpPr txBox="1"/>
          <p:nvPr/>
        </p:nvSpPr>
        <p:spPr>
          <a:xfrm>
            <a:off x="6731000" y="7086600"/>
            <a:ext cx="5486400" cy="1015663"/>
          </a:xfrm>
          <a:prstGeom prst="rect">
            <a:avLst/>
          </a:prstGeom>
          <a:noFill/>
        </p:spPr>
        <p:txBody>
          <a:bodyPr wrap="square" rtlCol="0">
            <a:spAutoFit/>
          </a:bodyPr>
          <a:lstStyle/>
          <a:p>
            <a:pPr algn="l"/>
            <a:r>
              <a:rPr lang="en-US" sz="3200" dirty="0">
                <a:solidFill>
                  <a:schemeClr val="tx1"/>
                </a:solidFill>
                <a:effectLst>
                  <a:outerShdw blurRad="38100" dist="38100" dir="2700000" algn="tl">
                    <a:srgbClr val="000000">
                      <a:alpha val="43137"/>
                    </a:srgbClr>
                  </a:outerShdw>
                </a:effectLst>
              </a:rPr>
              <a:t>NCIIA Phase 1 </a:t>
            </a:r>
            <a:r>
              <a:rPr lang="en-US" sz="3200" dirty="0" err="1">
                <a:solidFill>
                  <a:schemeClr val="tx1"/>
                </a:solidFill>
                <a:effectLst>
                  <a:outerShdw blurRad="38100" dist="38100" dir="2700000" algn="tl">
                    <a:srgbClr val="000000">
                      <a:alpha val="43137"/>
                    </a:srgbClr>
                  </a:outerShdw>
                </a:effectLst>
              </a:rPr>
              <a:t>VentureLabs</a:t>
            </a:r>
            <a:endParaRPr lang="en-US" sz="3200" dirty="0">
              <a:solidFill>
                <a:schemeClr val="tx1"/>
              </a:solidFill>
              <a:effectLst>
                <a:outerShdw blurRad="38100" dist="38100" dir="2700000" algn="tl">
                  <a:srgbClr val="000000">
                    <a:alpha val="43137"/>
                  </a:srgbClr>
                </a:outerShdw>
              </a:effectLst>
            </a:endParaRPr>
          </a:p>
          <a:p>
            <a:pPr algn="l">
              <a:buFont typeface="Arial" pitchFamily="34" charset="0"/>
              <a:buChar char="•"/>
            </a:pPr>
            <a:r>
              <a:rPr lang="en-US" sz="2800" dirty="0">
                <a:solidFill>
                  <a:schemeClr val="tx1"/>
                </a:solidFill>
              </a:rPr>
              <a:t> </a:t>
            </a:r>
            <a:r>
              <a:rPr lang="en-US" sz="2800" i="1" dirty="0">
                <a:solidFill>
                  <a:schemeClr val="tx1"/>
                </a:solidFill>
              </a:rPr>
              <a:t>Grant Recipient ($5,000)</a:t>
            </a:r>
          </a:p>
        </p:txBody>
      </p:sp>
      <p:sp>
        <p:nvSpPr>
          <p:cNvPr id="9" name="TextBox 8"/>
          <p:cNvSpPr txBox="1"/>
          <p:nvPr/>
        </p:nvSpPr>
        <p:spPr>
          <a:xfrm>
            <a:off x="635000" y="6334780"/>
            <a:ext cx="4902200" cy="523220"/>
          </a:xfrm>
          <a:prstGeom prst="rect">
            <a:avLst/>
          </a:prstGeom>
          <a:noFill/>
        </p:spPr>
        <p:txBody>
          <a:bodyPr wrap="square" rtlCol="0">
            <a:spAutoFit/>
          </a:bodyPr>
          <a:lstStyle/>
          <a:p>
            <a:pPr algn="l"/>
            <a:r>
              <a:rPr lang="en-US" sz="2800" b="1" i="1" dirty="0">
                <a:solidFill>
                  <a:schemeClr val="tx1"/>
                </a:solidFill>
              </a:rPr>
              <a:t>1</a:t>
            </a:r>
            <a:r>
              <a:rPr lang="en-US" sz="2800" b="1" i="1" baseline="30000" dirty="0">
                <a:solidFill>
                  <a:schemeClr val="tx1"/>
                </a:solidFill>
              </a:rPr>
              <a:t>st</a:t>
            </a:r>
            <a:r>
              <a:rPr lang="en-US" sz="2800" b="1" i="1" dirty="0">
                <a:solidFill>
                  <a:schemeClr val="tx1"/>
                </a:solidFill>
              </a:rPr>
              <a:t> Place</a:t>
            </a:r>
            <a:r>
              <a:rPr lang="en-US" sz="2800" i="1" dirty="0">
                <a:solidFill>
                  <a:schemeClr val="tx1"/>
                </a:solidFill>
              </a:rPr>
              <a:t>, Social Venture</a:t>
            </a:r>
          </a:p>
        </p:txBody>
      </p:sp>
      <p:pic>
        <p:nvPicPr>
          <p:cNvPr id="4098" name="Picture 2" descr="http://bfsa.jhu.edu/conference/images/jhu_logo1.jpg"/>
          <p:cNvPicPr>
            <a:picLocks noChangeAspect="1" noChangeArrowheads="1"/>
          </p:cNvPicPr>
          <p:nvPr/>
        </p:nvPicPr>
        <p:blipFill>
          <a:blip r:embed="rId3" cstate="print"/>
          <a:srcRect/>
          <a:stretch>
            <a:fillRect/>
          </a:stretch>
        </p:blipFill>
        <p:spPr bwMode="auto">
          <a:xfrm>
            <a:off x="1244600" y="5344180"/>
            <a:ext cx="2971800" cy="977365"/>
          </a:xfrm>
          <a:prstGeom prst="rect">
            <a:avLst/>
          </a:prstGeom>
          <a:noFill/>
        </p:spPr>
      </p:pic>
      <p:pic>
        <p:nvPicPr>
          <p:cNvPr id="4100" name="Picture 4" descr="http://www.getstarted.nl/cache/images/652c3e2a973adf6721ed32554ecc6674_normal.jpg"/>
          <p:cNvPicPr>
            <a:picLocks noChangeAspect="1" noChangeArrowheads="1"/>
          </p:cNvPicPr>
          <p:nvPr/>
        </p:nvPicPr>
        <p:blipFill>
          <a:blip r:embed="rId4" cstate="print"/>
          <a:srcRect t="9140" b="8603"/>
          <a:stretch>
            <a:fillRect/>
          </a:stretch>
        </p:blipFill>
        <p:spPr bwMode="auto">
          <a:xfrm>
            <a:off x="1701800" y="7543800"/>
            <a:ext cx="2006600" cy="1031966"/>
          </a:xfrm>
          <a:prstGeom prst="rect">
            <a:avLst/>
          </a:prstGeom>
          <a:noFill/>
        </p:spPr>
      </p:pic>
      <p:pic>
        <p:nvPicPr>
          <p:cNvPr id="4102" name="Picture 6" descr="http://istart.org/img/competition/comp_151_banner.png"/>
          <p:cNvPicPr>
            <a:picLocks noChangeAspect="1" noChangeArrowheads="1"/>
          </p:cNvPicPr>
          <p:nvPr/>
        </p:nvPicPr>
        <p:blipFill>
          <a:blip r:embed="rId5" cstate="print"/>
          <a:srcRect/>
          <a:stretch>
            <a:fillRect/>
          </a:stretch>
        </p:blipFill>
        <p:spPr bwMode="auto">
          <a:xfrm>
            <a:off x="406400" y="1981200"/>
            <a:ext cx="5029200" cy="1108271"/>
          </a:xfrm>
          <a:prstGeom prst="rect">
            <a:avLst/>
          </a:prstGeom>
          <a:noFill/>
        </p:spPr>
      </p:pic>
    </p:spTree>
  </p:cSld>
  <p:clrMapOvr>
    <a:masterClrMapping/>
  </p:clrMapOvr>
  <p:transition spd="med">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Thank You!!!</a:t>
            </a:r>
          </a:p>
        </p:txBody>
      </p:sp>
      <p:sp>
        <p:nvSpPr>
          <p:cNvPr id="3" name="Content Placeholder 2"/>
          <p:cNvSpPr>
            <a:spLocks noGrp="1"/>
          </p:cNvSpPr>
          <p:nvPr>
            <p:ph idx="1"/>
          </p:nvPr>
        </p:nvSpPr>
        <p:spPr>
          <a:xfrm>
            <a:off x="650875" y="1981200"/>
            <a:ext cx="10620375" cy="6435725"/>
          </a:xfrm>
        </p:spPr>
        <p:txBody>
          <a:bodyPr/>
          <a:lstStyle/>
          <a:p>
            <a:r>
              <a:rPr lang="en-US" sz="4000" dirty="0"/>
              <a:t>Ricky Lu, MD – </a:t>
            </a:r>
            <a:r>
              <a:rPr lang="en-US" sz="4000" dirty="0" err="1"/>
              <a:t>Jhpiego</a:t>
            </a:r>
            <a:endParaRPr lang="en-US" sz="4000" dirty="0"/>
          </a:p>
          <a:p>
            <a:r>
              <a:rPr lang="en-US" sz="4000" dirty="0" err="1"/>
              <a:t>Harshad</a:t>
            </a:r>
            <a:r>
              <a:rPr lang="en-US" sz="4000" dirty="0"/>
              <a:t> </a:t>
            </a:r>
            <a:r>
              <a:rPr lang="en-US" sz="4000" dirty="0" err="1"/>
              <a:t>Sanghvi</a:t>
            </a:r>
            <a:r>
              <a:rPr lang="en-US" sz="4000" dirty="0"/>
              <a:t> , MD– </a:t>
            </a:r>
            <a:r>
              <a:rPr lang="en-US" sz="4000" dirty="0" err="1"/>
              <a:t>Jhpiego</a:t>
            </a:r>
            <a:endParaRPr lang="en-US" sz="4000" dirty="0"/>
          </a:p>
          <a:p>
            <a:r>
              <a:rPr lang="en-US" sz="4000" dirty="0"/>
              <a:t>Lawrence </a:t>
            </a:r>
            <a:r>
              <a:rPr lang="en-US" sz="4000" dirty="0" err="1"/>
              <a:t>Aronhime</a:t>
            </a:r>
            <a:r>
              <a:rPr lang="en-US" sz="4000" dirty="0"/>
              <a:t>, MBA - JHU</a:t>
            </a:r>
          </a:p>
          <a:p>
            <a:r>
              <a:rPr lang="en-US" sz="4000" dirty="0" err="1"/>
              <a:t>Soumyadipta</a:t>
            </a:r>
            <a:r>
              <a:rPr lang="en-US" sz="4000" dirty="0"/>
              <a:t> </a:t>
            </a:r>
            <a:r>
              <a:rPr lang="en-US" sz="4000" dirty="0" err="1"/>
              <a:t>Acharya</a:t>
            </a:r>
            <a:r>
              <a:rPr lang="en-US" sz="4000" dirty="0"/>
              <a:t>, MD, PhD – JHU</a:t>
            </a:r>
          </a:p>
          <a:p>
            <a:r>
              <a:rPr lang="en-US" sz="4000" dirty="0" err="1"/>
              <a:t>Youseph</a:t>
            </a:r>
            <a:r>
              <a:rPr lang="en-US" sz="4000" dirty="0"/>
              <a:t> </a:t>
            </a:r>
            <a:r>
              <a:rPr lang="en-US" sz="4000" dirty="0" err="1"/>
              <a:t>Yazdi</a:t>
            </a:r>
            <a:r>
              <a:rPr lang="en-US" sz="4000" dirty="0"/>
              <a:t>, PhD – JHU</a:t>
            </a:r>
          </a:p>
          <a:p>
            <a:r>
              <a:rPr lang="en-US" sz="4000" dirty="0"/>
              <a:t>Marybeth </a:t>
            </a:r>
            <a:r>
              <a:rPr lang="en-US" sz="4000" dirty="0" err="1"/>
              <a:t>Camerer</a:t>
            </a:r>
            <a:r>
              <a:rPr lang="en-US" sz="4000" dirty="0"/>
              <a:t> – JHU</a:t>
            </a:r>
          </a:p>
          <a:p>
            <a:r>
              <a:rPr lang="en-US" sz="4000" dirty="0"/>
              <a:t>Matt Fifer - JHU</a:t>
            </a:r>
          </a:p>
          <a:p>
            <a:r>
              <a:rPr lang="en-US" sz="4000" dirty="0"/>
              <a:t>Kristy Peterson - JHU</a:t>
            </a:r>
          </a:p>
          <a:p>
            <a:r>
              <a:rPr lang="en-US" sz="4000" dirty="0"/>
              <a:t>Dawn Ruben – JHMI</a:t>
            </a:r>
          </a:p>
          <a:p>
            <a:r>
              <a:rPr lang="en-US" sz="4000" dirty="0"/>
              <a:t>Cory </a:t>
            </a:r>
            <a:r>
              <a:rPr lang="en-US" sz="4000" dirty="0" err="1"/>
              <a:t>Brayton</a:t>
            </a:r>
            <a:r>
              <a:rPr lang="en-US" sz="4000" dirty="0"/>
              <a:t>, PhD – JHMI</a:t>
            </a:r>
          </a:p>
          <a:p>
            <a:endParaRPr lang="en-US" sz="4000" dirty="0"/>
          </a:p>
        </p:txBody>
      </p:sp>
    </p:spTree>
  </p:cSld>
  <p:clrMapOvr>
    <a:masterClrMapping/>
  </p:clrMapOvr>
  <p:transition spd="med">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p:cNvPicPr>
            <a:picLocks noChangeAspect="1"/>
          </p:cNvPicPr>
          <p:nvPr/>
        </p:nvPicPr>
        <p:blipFill>
          <a:blip r:embed="rId3" cstate="print"/>
          <a:srcRect/>
          <a:stretch>
            <a:fillRect/>
          </a:stretch>
        </p:blipFill>
        <p:spPr bwMode="auto">
          <a:xfrm>
            <a:off x="0" y="0"/>
            <a:ext cx="13030200" cy="9753600"/>
          </a:xfrm>
          <a:prstGeom prst="rect">
            <a:avLst/>
          </a:prstGeom>
          <a:noFill/>
          <a:ln w="12700">
            <a:noFill/>
            <a:miter lim="0"/>
            <a:headEnd/>
            <a:tailEnd/>
          </a:ln>
        </p:spPr>
      </p:pic>
      <p:sp>
        <p:nvSpPr>
          <p:cNvPr id="5" name="Rectangle 4"/>
          <p:cNvSpPr/>
          <p:nvPr/>
        </p:nvSpPr>
        <p:spPr>
          <a:xfrm>
            <a:off x="0" y="0"/>
            <a:ext cx="13004800" cy="9753600"/>
          </a:xfrm>
          <a:prstGeom prst="rect">
            <a:avLst/>
          </a:prstGeom>
          <a:solidFill>
            <a:schemeClr val="tx1">
              <a:lumMod val="65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21507" name="Content Placeholder 2"/>
          <p:cNvSpPr>
            <a:spLocks noGrp="1"/>
          </p:cNvSpPr>
          <p:nvPr>
            <p:ph idx="1"/>
          </p:nvPr>
        </p:nvSpPr>
        <p:spPr>
          <a:xfrm>
            <a:off x="650875" y="2276475"/>
            <a:ext cx="11871325" cy="6943725"/>
          </a:xfrm>
        </p:spPr>
        <p:txBody>
          <a:bodyPr>
            <a:normAutofit/>
          </a:bodyPr>
          <a:lstStyle/>
          <a:p>
            <a:pPr eaLnBrk="1" hangingPunct="1">
              <a:defRPr/>
            </a:pPr>
            <a:r>
              <a:rPr lang="en-US" dirty="0">
                <a:solidFill>
                  <a:schemeClr val="bg1"/>
                </a:solidFill>
                <a:ea typeface="+mn-ea"/>
              </a:rPr>
              <a:t>MSCI has identified a large clinical problem</a:t>
            </a:r>
          </a:p>
          <a:p>
            <a:pPr lvl="1" eaLnBrk="1" hangingPunct="1">
              <a:defRPr/>
            </a:pPr>
            <a:r>
              <a:rPr lang="en-US" i="1" dirty="0">
                <a:solidFill>
                  <a:schemeClr val="bg1"/>
                </a:solidFill>
                <a:ea typeface="+mn-ea"/>
              </a:rPr>
              <a:t>250,000 </a:t>
            </a:r>
            <a:r>
              <a:rPr lang="en-US" b="1" i="1" dirty="0">
                <a:solidFill>
                  <a:srgbClr val="FF0000"/>
                </a:solidFill>
                <a:ea typeface="+mn-ea"/>
              </a:rPr>
              <a:t>deaths</a:t>
            </a:r>
            <a:r>
              <a:rPr lang="en-US" i="1" dirty="0">
                <a:solidFill>
                  <a:schemeClr val="bg1"/>
                </a:solidFill>
                <a:ea typeface="+mn-ea"/>
              </a:rPr>
              <a:t> per year </a:t>
            </a:r>
          </a:p>
          <a:p>
            <a:pPr eaLnBrk="1" hangingPunct="1">
              <a:defRPr/>
            </a:pPr>
            <a:endParaRPr lang="en-US" dirty="0">
              <a:solidFill>
                <a:schemeClr val="bg1"/>
              </a:solidFill>
              <a:ea typeface="+mn-ea"/>
            </a:endParaRPr>
          </a:p>
          <a:p>
            <a:pPr eaLnBrk="1" hangingPunct="1">
              <a:defRPr/>
            </a:pPr>
            <a:endParaRPr lang="en-US" dirty="0">
              <a:solidFill>
                <a:schemeClr val="bg1"/>
              </a:solidFill>
              <a:ea typeface="+mn-ea"/>
            </a:endParaRPr>
          </a:p>
          <a:p>
            <a:pPr eaLnBrk="1" hangingPunct="1">
              <a:defRPr/>
            </a:pPr>
            <a:r>
              <a:rPr lang="en-US" b="1" dirty="0">
                <a:solidFill>
                  <a:schemeClr val="bg1"/>
                </a:solidFill>
                <a:effectLst>
                  <a:outerShdw blurRad="38100" dist="38100" dir="2700000" algn="tl">
                    <a:srgbClr val="000000">
                      <a:alpha val="43137"/>
                    </a:srgbClr>
                  </a:outerShdw>
                </a:effectLst>
                <a:ea typeface="+mn-ea"/>
              </a:rPr>
              <a:t>CryoPop</a:t>
            </a:r>
            <a:r>
              <a:rPr lang="en-US" dirty="0">
                <a:solidFill>
                  <a:schemeClr val="bg1"/>
                </a:solidFill>
                <a:effectLst>
                  <a:outerShdw blurRad="38100" dist="38100" dir="2700000" algn="tl">
                    <a:srgbClr val="000000">
                      <a:alpha val="43137"/>
                    </a:srgbClr>
                  </a:outerShdw>
                </a:effectLst>
                <a:ea typeface="+mn-ea"/>
              </a:rPr>
              <a:t> </a:t>
            </a:r>
            <a:r>
              <a:rPr lang="en-US" dirty="0">
                <a:solidFill>
                  <a:schemeClr val="bg1"/>
                </a:solidFill>
                <a:ea typeface="+mn-ea"/>
              </a:rPr>
              <a:t>is the appropriate solution</a:t>
            </a:r>
          </a:p>
          <a:p>
            <a:pPr eaLnBrk="1" hangingPunct="1">
              <a:defRPr/>
            </a:pPr>
            <a:endParaRPr lang="en-US" dirty="0">
              <a:solidFill>
                <a:schemeClr val="bg1"/>
              </a:solidFill>
              <a:ea typeface="+mn-ea"/>
            </a:endParaRPr>
          </a:p>
          <a:p>
            <a:pPr eaLnBrk="1" hangingPunct="1">
              <a:defRPr/>
            </a:pPr>
            <a:endParaRPr lang="en-US" dirty="0">
              <a:solidFill>
                <a:schemeClr val="bg1"/>
              </a:solidFill>
              <a:ea typeface="+mn-ea"/>
            </a:endParaRPr>
          </a:p>
          <a:p>
            <a:pPr eaLnBrk="1" hangingPunct="1">
              <a:defRPr/>
            </a:pPr>
            <a:r>
              <a:rPr lang="en-US" dirty="0">
                <a:solidFill>
                  <a:schemeClr val="bg1"/>
                </a:solidFill>
                <a:ea typeface="+mn-ea"/>
              </a:rPr>
              <a:t>Management, partnerships and advisory board will drive the company to success</a:t>
            </a:r>
          </a:p>
          <a:p>
            <a:pPr eaLnBrk="1" hangingPunct="1">
              <a:defRPr/>
            </a:pPr>
            <a:endParaRPr lang="en-US" dirty="0">
              <a:solidFill>
                <a:schemeClr val="bg1"/>
              </a:solidFill>
              <a:ea typeface="+mn-ea"/>
            </a:endParaRPr>
          </a:p>
        </p:txBody>
      </p:sp>
      <p:sp>
        <p:nvSpPr>
          <p:cNvPr id="2" name="Title 1"/>
          <p:cNvSpPr>
            <a:spLocks noGrp="1"/>
          </p:cNvSpPr>
          <p:nvPr>
            <p:ph type="title"/>
          </p:nvPr>
        </p:nvSpPr>
        <p:spPr/>
        <p:txBody>
          <a:bodyPr/>
          <a:lstStyle/>
          <a:p>
            <a:pPr eaLnBrk="1" hangingPunct="1">
              <a:defRPr/>
            </a:pPr>
            <a:r>
              <a:rPr lang="en-US" b="1">
                <a:effectLst>
                  <a:outerShdw blurRad="38100" dist="38100" dir="2700000" algn="tl">
                    <a:srgbClr val="000000"/>
                  </a:outerShdw>
                </a:effectLst>
                <a:ea typeface="ＭＳ Ｐゴシック" charset="-128"/>
              </a:rPr>
              <a:t>Conclusion</a:t>
            </a:r>
          </a:p>
        </p:txBody>
      </p:sp>
    </p:spTree>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1"/>
          <p:cNvSpPr>
            <a:spLocks noGrp="1" noChangeArrowheads="1"/>
          </p:cNvSpPr>
          <p:nvPr>
            <p:ph type="title"/>
          </p:nvPr>
        </p:nvSpPr>
        <p:spPr/>
        <p:txBody>
          <a:bodyPr/>
          <a:lstStyle/>
          <a:p>
            <a:pPr eaLnBrk="1" hangingPunct="1">
              <a:defRPr/>
            </a:pPr>
            <a:r>
              <a:rPr lang="en-US" sz="5400" dirty="0">
                <a:effectLst>
                  <a:outerShdw blurRad="38100" dist="38100" dir="2700000" algn="tl">
                    <a:srgbClr val="000000"/>
                  </a:outerShdw>
                </a:effectLst>
                <a:latin typeface="Gil sans" charset="0"/>
              </a:rPr>
              <a:t>Development of Cervical Cancer</a:t>
            </a:r>
          </a:p>
        </p:txBody>
      </p:sp>
      <p:pic>
        <p:nvPicPr>
          <p:cNvPr id="12" name="Picture 6"/>
          <p:cNvPicPr>
            <a:picLocks noChangeAspect="1"/>
          </p:cNvPicPr>
          <p:nvPr/>
        </p:nvPicPr>
        <p:blipFill>
          <a:blip r:embed="rId3" cstate="email"/>
          <a:srcRect/>
          <a:stretch>
            <a:fillRect/>
          </a:stretch>
        </p:blipFill>
        <p:spPr bwMode="auto">
          <a:xfrm>
            <a:off x="3606800" y="1981200"/>
            <a:ext cx="5562600" cy="3430270"/>
          </a:xfrm>
          <a:prstGeom prst="rect">
            <a:avLst/>
          </a:prstGeom>
          <a:ln>
            <a:noFill/>
          </a:ln>
          <a:effectLst>
            <a:softEdge rad="112500"/>
          </a:effectLst>
        </p:spPr>
      </p:pic>
      <p:sp>
        <p:nvSpPr>
          <p:cNvPr id="6" name="Rectangle 2"/>
          <p:cNvSpPr txBox="1">
            <a:spLocks noChangeArrowheads="1"/>
          </p:cNvSpPr>
          <p:nvPr/>
        </p:nvSpPr>
        <p:spPr>
          <a:xfrm>
            <a:off x="330200" y="6400800"/>
            <a:ext cx="3276600" cy="762000"/>
          </a:xfrm>
          <a:prstGeom prst="roundRect">
            <a:avLst/>
          </a:prstGeom>
          <a:ln w="38100">
            <a:solidFill>
              <a:schemeClr val="tx2">
                <a:lumMod val="50000"/>
              </a:schemeClr>
            </a:solidFill>
          </a:ln>
        </p:spPr>
        <p:txBody>
          <a:bodyPr lIns="130046" tIns="65023" rIns="130046" bIns="65023"/>
          <a:lstStyle/>
          <a:p>
            <a:pPr marL="598211" indent="-546193" defTabSz="914400" fontAlgn="auto" hangingPunct="1">
              <a:spcBef>
                <a:spcPct val="20000"/>
              </a:spcBef>
              <a:spcAft>
                <a:spcPts val="0"/>
              </a:spcAft>
              <a:buClr>
                <a:schemeClr val="accent1"/>
              </a:buClr>
              <a:buSzPct val="80000"/>
              <a:defRPr/>
            </a:pPr>
            <a:r>
              <a:rPr lang="en-US" dirty="0">
                <a:solidFill>
                  <a:schemeClr val="tx1"/>
                </a:solidFill>
                <a:latin typeface="+mn-lt"/>
                <a:ea typeface="+mn-ea"/>
              </a:rPr>
              <a:t>HPV Infection</a:t>
            </a:r>
          </a:p>
        </p:txBody>
      </p:sp>
      <p:sp>
        <p:nvSpPr>
          <p:cNvPr id="7" name="Rectangle 2"/>
          <p:cNvSpPr txBox="1">
            <a:spLocks noChangeArrowheads="1"/>
          </p:cNvSpPr>
          <p:nvPr/>
        </p:nvSpPr>
        <p:spPr>
          <a:xfrm>
            <a:off x="3987800" y="6400800"/>
            <a:ext cx="2514600" cy="762000"/>
          </a:xfrm>
          <a:prstGeom prst="roundRect">
            <a:avLst/>
          </a:prstGeom>
          <a:ln w="38100">
            <a:solidFill>
              <a:schemeClr val="tx2">
                <a:lumMod val="50000"/>
              </a:schemeClr>
            </a:solidFill>
          </a:ln>
        </p:spPr>
        <p:txBody>
          <a:bodyPr lIns="130046" tIns="65023" rIns="130046" bIns="65023"/>
          <a:lstStyle/>
          <a:p>
            <a:pPr marL="598211" indent="-546193" defTabSz="914400" fontAlgn="auto" hangingPunct="1">
              <a:spcBef>
                <a:spcPct val="20000"/>
              </a:spcBef>
              <a:spcAft>
                <a:spcPts val="0"/>
              </a:spcAft>
              <a:buClr>
                <a:schemeClr val="accent1"/>
              </a:buClr>
              <a:buSzPct val="80000"/>
              <a:defRPr/>
            </a:pPr>
            <a:r>
              <a:rPr lang="en-US" dirty="0" err="1">
                <a:solidFill>
                  <a:schemeClr val="tx1"/>
                </a:solidFill>
                <a:latin typeface="+mn-lt"/>
                <a:ea typeface="+mn-ea"/>
              </a:rPr>
              <a:t>Precancer</a:t>
            </a:r>
            <a:endParaRPr lang="en-US" dirty="0">
              <a:solidFill>
                <a:schemeClr val="tx1"/>
              </a:solidFill>
              <a:latin typeface="+mn-lt"/>
              <a:ea typeface="+mn-ea"/>
            </a:endParaRPr>
          </a:p>
        </p:txBody>
      </p:sp>
      <p:cxnSp>
        <p:nvCxnSpPr>
          <p:cNvPr id="4" name="Straight Arrow Connector 3"/>
          <p:cNvCxnSpPr/>
          <p:nvPr/>
        </p:nvCxnSpPr>
        <p:spPr>
          <a:xfrm flipV="1">
            <a:off x="3606800" y="6534150"/>
            <a:ext cx="381000" cy="19050"/>
          </a:xfrm>
          <a:prstGeom prst="straightConnector1">
            <a:avLst/>
          </a:prstGeom>
          <a:ln>
            <a:solidFill>
              <a:schemeClr val="tx2">
                <a:lumMod val="50000"/>
              </a:schemeClr>
            </a:solidFill>
            <a:tailEnd type="arrow"/>
          </a:ln>
        </p:spPr>
        <p:style>
          <a:lnRef idx="2">
            <a:schemeClr val="accent1"/>
          </a:lnRef>
          <a:fillRef idx="0">
            <a:schemeClr val="accent1"/>
          </a:fillRef>
          <a:effectRef idx="1">
            <a:schemeClr val="accent1"/>
          </a:effectRef>
          <a:fontRef idx="minor">
            <a:schemeClr val="tx1"/>
          </a:fontRef>
        </p:style>
      </p:cxnSp>
      <p:sp>
        <p:nvSpPr>
          <p:cNvPr id="11" name="Rectangle 2"/>
          <p:cNvSpPr txBox="1">
            <a:spLocks noChangeArrowheads="1"/>
          </p:cNvSpPr>
          <p:nvPr/>
        </p:nvSpPr>
        <p:spPr>
          <a:xfrm>
            <a:off x="9779000" y="6400800"/>
            <a:ext cx="2971800" cy="762000"/>
          </a:xfrm>
          <a:prstGeom prst="roundRect">
            <a:avLst/>
          </a:prstGeom>
          <a:ln w="38100">
            <a:solidFill>
              <a:srgbClr val="FF0000"/>
            </a:solidFill>
          </a:ln>
        </p:spPr>
        <p:txBody>
          <a:bodyPr lIns="130046" tIns="65023" rIns="130046" bIns="65023">
            <a:normAutofit/>
          </a:bodyPr>
          <a:lstStyle/>
          <a:p>
            <a:pPr marL="598211" indent="-546193" defTabSz="914400" fontAlgn="auto" hangingPunct="1">
              <a:spcBef>
                <a:spcPct val="20000"/>
              </a:spcBef>
              <a:spcAft>
                <a:spcPts val="0"/>
              </a:spcAft>
              <a:buClr>
                <a:schemeClr val="accent1"/>
              </a:buClr>
              <a:buSzPct val="80000"/>
              <a:defRPr/>
            </a:pPr>
            <a:r>
              <a:rPr lang="en-US" dirty="0">
                <a:solidFill>
                  <a:schemeClr val="tx1"/>
                </a:solidFill>
                <a:latin typeface="+mn-lt"/>
                <a:ea typeface="+mn-ea"/>
              </a:rPr>
              <a:t>CANCER</a:t>
            </a:r>
          </a:p>
        </p:txBody>
      </p:sp>
      <p:cxnSp>
        <p:nvCxnSpPr>
          <p:cNvPr id="13" name="Straight Arrow Connector 12"/>
          <p:cNvCxnSpPr/>
          <p:nvPr/>
        </p:nvCxnSpPr>
        <p:spPr>
          <a:xfrm>
            <a:off x="6502400" y="6705600"/>
            <a:ext cx="3276600" cy="0"/>
          </a:xfrm>
          <a:prstGeom prst="straightConnector1">
            <a:avLst/>
          </a:prstGeom>
          <a:ln>
            <a:solidFill>
              <a:srgbClr val="FFFF00"/>
            </a:solidFill>
            <a:prstDash val="dashDot"/>
            <a:tailEnd type="arrow"/>
          </a:ln>
        </p:spPr>
        <p:style>
          <a:lnRef idx="2">
            <a:schemeClr val="accent1"/>
          </a:lnRef>
          <a:fillRef idx="0">
            <a:schemeClr val="accent1"/>
          </a:fillRef>
          <a:effectRef idx="1">
            <a:schemeClr val="accent1"/>
          </a:effectRef>
          <a:fontRef idx="minor">
            <a:schemeClr val="tx1"/>
          </a:fontRef>
        </p:style>
      </p:cxnSp>
      <p:sp>
        <p:nvSpPr>
          <p:cNvPr id="17" name="Rectangle 2"/>
          <p:cNvSpPr txBox="1">
            <a:spLocks noChangeArrowheads="1"/>
          </p:cNvSpPr>
          <p:nvPr/>
        </p:nvSpPr>
        <p:spPr>
          <a:xfrm>
            <a:off x="6502400" y="7696200"/>
            <a:ext cx="3276600" cy="762000"/>
          </a:xfrm>
          <a:prstGeom prst="roundRect">
            <a:avLst/>
          </a:prstGeom>
          <a:ln w="38100">
            <a:solidFill>
              <a:srgbClr val="FFFF00"/>
            </a:solidFill>
          </a:ln>
        </p:spPr>
        <p:txBody>
          <a:bodyPr lIns="130046" tIns="65023" rIns="130046" bIns="65023">
            <a:normAutofit fontScale="70000" lnSpcReduction="20000"/>
          </a:bodyPr>
          <a:lstStyle/>
          <a:p>
            <a:pPr marL="598211" indent="-546193" defTabSz="914400" fontAlgn="auto" hangingPunct="1">
              <a:spcBef>
                <a:spcPct val="20000"/>
              </a:spcBef>
              <a:spcAft>
                <a:spcPts val="0"/>
              </a:spcAft>
              <a:buClr>
                <a:schemeClr val="accent1"/>
              </a:buClr>
              <a:buSzPct val="80000"/>
              <a:defRPr/>
            </a:pPr>
            <a:r>
              <a:rPr lang="en-US" sz="3200" dirty="0">
                <a:solidFill>
                  <a:schemeClr val="tx1"/>
                </a:solidFill>
                <a:latin typeface="+mn-lt"/>
                <a:ea typeface="+mn-ea"/>
              </a:rPr>
              <a:t>10 yrs of asymptomatic progression</a:t>
            </a:r>
          </a:p>
        </p:txBody>
      </p:sp>
      <p:cxnSp>
        <p:nvCxnSpPr>
          <p:cNvPr id="21" name="Straight Arrow Connector 20"/>
          <p:cNvCxnSpPr>
            <a:stCxn id="17" idx="0"/>
          </p:cNvCxnSpPr>
          <p:nvPr/>
        </p:nvCxnSpPr>
        <p:spPr>
          <a:xfrm flipH="1" flipV="1">
            <a:off x="8102600" y="6781800"/>
            <a:ext cx="38100" cy="914400"/>
          </a:xfrm>
          <a:prstGeom prst="straightConnector1">
            <a:avLst/>
          </a:prstGeom>
          <a:ln>
            <a:solidFill>
              <a:srgbClr val="FFFF00"/>
            </a:solidFill>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2" name="Picture 2"/>
          <p:cNvPicPr>
            <a:picLocks noChangeAspect="1" noChangeArrowheads="1"/>
          </p:cNvPicPr>
          <p:nvPr/>
        </p:nvPicPr>
        <p:blipFill>
          <a:blip r:embed="rId3" cstate="screen"/>
          <a:srcRect/>
          <a:stretch>
            <a:fillRect/>
          </a:stretch>
        </p:blipFill>
        <p:spPr bwMode="auto">
          <a:xfrm>
            <a:off x="3149600" y="6934200"/>
            <a:ext cx="1828800" cy="143518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3" name="Picture 3" descr="C:\Documents and Settings\mvarady1\My Documents\Dropbox\Photos\India Group Pictures\DSC09752.JPG"/>
          <p:cNvPicPr>
            <a:picLocks noChangeAspect="1" noChangeArrowheads="1"/>
          </p:cNvPicPr>
          <p:nvPr/>
        </p:nvPicPr>
        <p:blipFill>
          <a:blip r:embed="rId4" cstate="email"/>
          <a:srcRect/>
          <a:stretch>
            <a:fillRect/>
          </a:stretch>
        </p:blipFill>
        <p:spPr bwMode="auto">
          <a:xfrm>
            <a:off x="9169400" y="5638800"/>
            <a:ext cx="3167881" cy="25550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218" name="Rectangle 1"/>
          <p:cNvSpPr>
            <a:spLocks noGrp="1" noChangeArrowheads="1"/>
          </p:cNvSpPr>
          <p:nvPr>
            <p:ph type="title"/>
          </p:nvPr>
        </p:nvSpPr>
        <p:spPr>
          <a:xfrm>
            <a:off x="635000" y="0"/>
            <a:ext cx="10620375" cy="1219200"/>
          </a:xfrm>
        </p:spPr>
        <p:txBody>
          <a:bodyPr/>
          <a:lstStyle/>
          <a:p>
            <a:pPr eaLnBrk="1" hangingPunct="1">
              <a:defRPr/>
            </a:pPr>
            <a:r>
              <a:rPr lang="en-US" dirty="0">
                <a:effectLst>
                  <a:outerShdw blurRad="38100" dist="38100" dir="2700000" algn="tl">
                    <a:srgbClr val="000000"/>
                  </a:outerShdw>
                </a:effectLst>
                <a:latin typeface="Gil sans"/>
                <a:ea typeface="ＭＳ Ｐゴシック" charset="-128"/>
              </a:rPr>
              <a:t>Screening</a:t>
            </a:r>
          </a:p>
        </p:txBody>
      </p:sp>
      <p:sp>
        <p:nvSpPr>
          <p:cNvPr id="4" name="Rectangle 2"/>
          <p:cNvSpPr txBox="1">
            <a:spLocks noChangeArrowheads="1"/>
          </p:cNvSpPr>
          <p:nvPr/>
        </p:nvSpPr>
        <p:spPr>
          <a:xfrm>
            <a:off x="6807200" y="1066800"/>
            <a:ext cx="5943600" cy="7315200"/>
          </a:xfrm>
          <a:prstGeom prst="roundRect">
            <a:avLst/>
          </a:prstGeom>
          <a:ln w="38100">
            <a:solidFill>
              <a:schemeClr val="tx2">
                <a:lumMod val="50000"/>
              </a:schemeClr>
            </a:solidFill>
          </a:ln>
        </p:spPr>
        <p:txBody>
          <a:bodyPr lIns="130046" tIns="65023" rIns="130046" bIns="65023">
            <a:normAutofit/>
          </a:bodyPr>
          <a:lstStyle/>
          <a:p>
            <a:pPr marL="598211" indent="-546193" defTabSz="914400" fontAlgn="auto" hangingPunct="1">
              <a:spcBef>
                <a:spcPct val="20000"/>
              </a:spcBef>
              <a:spcAft>
                <a:spcPts val="0"/>
              </a:spcAft>
              <a:buClr>
                <a:schemeClr val="accent1"/>
              </a:buClr>
              <a:buSzPct val="80000"/>
              <a:defRPr/>
            </a:pPr>
            <a:r>
              <a:rPr lang="en-US" sz="3200" b="1" dirty="0">
                <a:solidFill>
                  <a:schemeClr val="tx1"/>
                </a:solidFill>
                <a:latin typeface="+mn-lt"/>
                <a:ea typeface="+mn-ea"/>
              </a:rPr>
              <a:t>Vinegar / Acetic Acid</a:t>
            </a:r>
          </a:p>
          <a:p>
            <a:pPr marL="598211" indent="-546193" algn="l" defTabSz="914400" fontAlgn="auto" hangingPunct="1">
              <a:spcBef>
                <a:spcPct val="20000"/>
              </a:spcBef>
              <a:spcAft>
                <a:spcPts val="0"/>
              </a:spcAft>
              <a:buClr>
                <a:schemeClr val="accent1"/>
              </a:buClr>
              <a:buSzPct val="80000"/>
              <a:buFont typeface="Wingdings 2"/>
              <a:buChar char=""/>
              <a:defRPr/>
            </a:pPr>
            <a:r>
              <a:rPr lang="en-US" sz="2800" dirty="0">
                <a:solidFill>
                  <a:schemeClr val="tx1"/>
                </a:solidFill>
                <a:latin typeface="+mn-lt"/>
                <a:ea typeface="+mn-ea"/>
              </a:rPr>
              <a:t>Lesions turn white</a:t>
            </a:r>
          </a:p>
          <a:p>
            <a:pPr marL="598211" indent="-546193" algn="l" defTabSz="914400" fontAlgn="auto" hangingPunct="1">
              <a:spcBef>
                <a:spcPct val="20000"/>
              </a:spcBef>
              <a:spcAft>
                <a:spcPts val="0"/>
              </a:spcAft>
              <a:buClr>
                <a:schemeClr val="accent1"/>
              </a:buClr>
              <a:buSzPct val="80000"/>
              <a:buFont typeface="Wingdings 2"/>
              <a:buChar char=""/>
              <a:defRPr/>
            </a:pPr>
            <a:r>
              <a:rPr lang="en-US" sz="2800" dirty="0">
                <a:solidFill>
                  <a:schemeClr val="tx1"/>
                </a:solidFill>
                <a:latin typeface="+mn-lt"/>
                <a:ea typeface="+mn-ea"/>
              </a:rPr>
              <a:t>Instant diagnosis</a:t>
            </a:r>
          </a:p>
          <a:p>
            <a:pPr marL="598211" indent="-546193" algn="l" defTabSz="914400" fontAlgn="auto" hangingPunct="1">
              <a:spcBef>
                <a:spcPct val="20000"/>
              </a:spcBef>
              <a:spcAft>
                <a:spcPts val="0"/>
              </a:spcAft>
              <a:buClr>
                <a:schemeClr val="accent1"/>
              </a:buClr>
              <a:buSzPct val="80000"/>
              <a:buFont typeface="Wingdings 2"/>
              <a:buChar char=""/>
              <a:defRPr/>
            </a:pPr>
            <a:r>
              <a:rPr lang="en-US" sz="2800" dirty="0">
                <a:solidFill>
                  <a:schemeClr val="tx1"/>
                </a:solidFill>
                <a:latin typeface="+mn-lt"/>
                <a:ea typeface="+mn-ea"/>
              </a:rPr>
              <a:t>5 cents / woman</a:t>
            </a:r>
          </a:p>
          <a:p>
            <a:pPr marL="598211" indent="-546193" algn="l" defTabSz="914400" fontAlgn="auto" hangingPunct="1">
              <a:spcBef>
                <a:spcPct val="20000"/>
              </a:spcBef>
              <a:spcAft>
                <a:spcPts val="0"/>
              </a:spcAft>
              <a:buClr>
                <a:schemeClr val="accent1"/>
              </a:buClr>
              <a:buSzPct val="80000"/>
              <a:buFont typeface="Wingdings 2"/>
              <a:buChar char=""/>
              <a:defRPr/>
            </a:pPr>
            <a:r>
              <a:rPr lang="en-US" sz="2800" dirty="0">
                <a:solidFill>
                  <a:schemeClr val="tx1"/>
                </a:solidFill>
                <a:latin typeface="+mn-lt"/>
                <a:ea typeface="+mn-ea"/>
              </a:rPr>
              <a:t>Sensitivity</a:t>
            </a:r>
            <a:r>
              <a:rPr lang="en-US" sz="2800" baseline="30000" dirty="0">
                <a:solidFill>
                  <a:schemeClr val="tx1"/>
                </a:solidFill>
                <a:latin typeface="+mn-lt"/>
                <a:ea typeface="+mn-ea"/>
              </a:rPr>
              <a:t>1</a:t>
            </a:r>
            <a:r>
              <a:rPr lang="en-US" sz="2800" dirty="0">
                <a:solidFill>
                  <a:schemeClr val="tx1"/>
                </a:solidFill>
                <a:latin typeface="+mn-lt"/>
                <a:ea typeface="+mn-ea"/>
              </a:rPr>
              <a:t>: 79% +/- 6%</a:t>
            </a:r>
          </a:p>
          <a:p>
            <a:pPr marL="598211" indent="-546193" algn="l" defTabSz="914400" fontAlgn="auto" hangingPunct="1">
              <a:spcBef>
                <a:spcPct val="20000"/>
              </a:spcBef>
              <a:spcAft>
                <a:spcPts val="0"/>
              </a:spcAft>
              <a:buClr>
                <a:schemeClr val="accent1"/>
              </a:buClr>
              <a:buSzPct val="80000"/>
              <a:buFont typeface="Wingdings 2"/>
              <a:buChar char=""/>
              <a:defRPr/>
            </a:pPr>
            <a:r>
              <a:rPr lang="en-US" sz="2800" dirty="0">
                <a:solidFill>
                  <a:schemeClr val="tx1"/>
                </a:solidFill>
                <a:latin typeface="+mn-lt"/>
                <a:ea typeface="+mn-ea"/>
              </a:rPr>
              <a:t>Specificity</a:t>
            </a:r>
            <a:r>
              <a:rPr lang="en-US" sz="2800" baseline="30000" dirty="0">
                <a:solidFill>
                  <a:schemeClr val="tx1"/>
                </a:solidFill>
                <a:latin typeface="+mn-lt"/>
                <a:ea typeface="+mn-ea"/>
              </a:rPr>
              <a:t>1</a:t>
            </a:r>
            <a:r>
              <a:rPr lang="en-US" sz="2800" dirty="0">
                <a:solidFill>
                  <a:schemeClr val="tx1"/>
                </a:solidFill>
                <a:latin typeface="+mn-lt"/>
                <a:ea typeface="+mn-ea"/>
              </a:rPr>
              <a:t>: 85% +/- 4%</a:t>
            </a:r>
          </a:p>
        </p:txBody>
      </p:sp>
      <p:grpSp>
        <p:nvGrpSpPr>
          <p:cNvPr id="18437" name="Group 5"/>
          <p:cNvGrpSpPr>
            <a:grpSpLocks/>
          </p:cNvGrpSpPr>
          <p:nvPr/>
        </p:nvGrpSpPr>
        <p:grpSpPr bwMode="auto">
          <a:xfrm>
            <a:off x="7035800" y="4648200"/>
            <a:ext cx="4343400" cy="1752600"/>
            <a:chOff x="7543800" y="17678400"/>
            <a:chExt cx="3735324" cy="1981200"/>
          </a:xfrm>
        </p:grpSpPr>
        <p:pic>
          <p:nvPicPr>
            <p:cNvPr id="7" name="Picture 5"/>
            <p:cNvPicPr>
              <a:picLocks noChangeAspect="1" noChangeArrowheads="1"/>
            </p:cNvPicPr>
            <p:nvPr/>
          </p:nvPicPr>
          <p:blipFill>
            <a:blip r:embed="rId5" cstate="email"/>
            <a:srcRect/>
            <a:stretch>
              <a:fillRect/>
            </a:stretch>
          </p:blipFill>
          <p:spPr bwMode="auto">
            <a:xfrm>
              <a:off x="7543800" y="17678400"/>
              <a:ext cx="2139696" cy="1981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8441" name="TextBox 7"/>
            <p:cNvSpPr txBox="1">
              <a:spLocks noChangeArrowheads="1"/>
            </p:cNvSpPr>
            <p:nvPr/>
          </p:nvSpPr>
          <p:spPr bwMode="auto">
            <a:xfrm>
              <a:off x="9837420" y="17754599"/>
              <a:ext cx="1441704" cy="800219"/>
            </a:xfrm>
            <a:prstGeom prst="rect">
              <a:avLst/>
            </a:prstGeom>
            <a:noFill/>
            <a:ln w="9525">
              <a:noFill/>
              <a:miter lim="800000"/>
              <a:headEnd/>
              <a:tailEnd/>
            </a:ln>
          </p:spPr>
          <p:txBody>
            <a:bodyPr wrap="square">
              <a:spAutoFit/>
            </a:bodyPr>
            <a:lstStyle/>
            <a:p>
              <a:r>
                <a:rPr lang="en-US" sz="2000" dirty="0">
                  <a:solidFill>
                    <a:schemeClr val="tx1"/>
                  </a:solidFill>
                </a:rPr>
                <a:t>Well-defined white lesions</a:t>
              </a:r>
            </a:p>
          </p:txBody>
        </p:sp>
        <p:cxnSp>
          <p:nvCxnSpPr>
            <p:cNvPr id="9" name="Straight Arrow Connector 8"/>
            <p:cNvCxnSpPr>
              <a:stCxn id="18441" idx="1"/>
            </p:cNvCxnSpPr>
            <p:nvPr/>
          </p:nvCxnSpPr>
          <p:spPr>
            <a:xfrm flipH="1">
              <a:off x="8457879" y="18154709"/>
              <a:ext cx="1379541" cy="1181899"/>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stCxn id="18441" idx="1"/>
            </p:cNvCxnSpPr>
            <p:nvPr/>
          </p:nvCxnSpPr>
          <p:spPr>
            <a:xfrm flipH="1">
              <a:off x="8382149" y="18154709"/>
              <a:ext cx="1455271" cy="285899"/>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11" name="Rectangle 2"/>
          <p:cNvSpPr txBox="1">
            <a:spLocks noChangeArrowheads="1"/>
          </p:cNvSpPr>
          <p:nvPr/>
        </p:nvSpPr>
        <p:spPr bwMode="auto">
          <a:xfrm>
            <a:off x="-25400" y="8371490"/>
            <a:ext cx="13004800" cy="914400"/>
          </a:xfrm>
          <a:prstGeom prst="rect">
            <a:avLst/>
          </a:prstGeom>
          <a:noFill/>
          <a:ln w="9525">
            <a:noFill/>
            <a:miter lim="800000"/>
            <a:headEnd/>
            <a:tailEnd/>
          </a:ln>
        </p:spPr>
        <p:txBody>
          <a:bodyPr lIns="130046" tIns="65023" rIns="130046" bIns="65023"/>
          <a:lstStyle/>
          <a:p>
            <a:pPr marL="596900" indent="-546100" defTabSz="914400" hangingPunct="1">
              <a:spcBef>
                <a:spcPct val="20000"/>
              </a:spcBef>
              <a:buClr>
                <a:schemeClr val="accent1"/>
              </a:buClr>
              <a:buSzPct val="80000"/>
              <a:defRPr/>
            </a:pPr>
            <a:r>
              <a:rPr lang="en-US" sz="3200" dirty="0">
                <a:solidFill>
                  <a:schemeClr val="tx1"/>
                </a:solidFill>
                <a:latin typeface="+mn-lt"/>
                <a:ea typeface="ＭＳ Ｐゴシック" charset="-128"/>
              </a:rPr>
              <a:t>There is a need for </a:t>
            </a:r>
            <a:r>
              <a:rPr lang="en-US" sz="4400" b="1" u="sng" dirty="0">
                <a:solidFill>
                  <a:srgbClr val="00B050"/>
                </a:solidFill>
                <a:latin typeface="+mn-lt"/>
                <a:ea typeface="ＭＳ Ｐゴシック" charset="-128"/>
              </a:rPr>
              <a:t>point-of-diagnosis</a:t>
            </a:r>
            <a:r>
              <a:rPr lang="en-US" sz="3200" dirty="0">
                <a:solidFill>
                  <a:schemeClr val="tx1"/>
                </a:solidFill>
                <a:latin typeface="+mn-lt"/>
                <a:ea typeface="ＭＳ Ｐゴシック" charset="-128"/>
              </a:rPr>
              <a:t> treatment</a:t>
            </a:r>
          </a:p>
        </p:txBody>
      </p:sp>
      <p:pic>
        <p:nvPicPr>
          <p:cNvPr id="1026" name="Picture 2"/>
          <p:cNvPicPr>
            <a:picLocks noChangeAspect="1" noChangeArrowheads="1"/>
          </p:cNvPicPr>
          <p:nvPr/>
        </p:nvPicPr>
        <p:blipFill>
          <a:blip r:embed="rId6" cstate="print"/>
          <a:srcRect/>
          <a:stretch>
            <a:fillRect/>
          </a:stretch>
        </p:blipFill>
        <p:spPr bwMode="auto">
          <a:xfrm>
            <a:off x="7416800" y="6781800"/>
            <a:ext cx="1428750" cy="13620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8" name="TextBox 17"/>
          <p:cNvSpPr txBox="1"/>
          <p:nvPr/>
        </p:nvSpPr>
        <p:spPr>
          <a:xfrm>
            <a:off x="0" y="9144000"/>
            <a:ext cx="13004800" cy="677108"/>
          </a:xfrm>
          <a:prstGeom prst="rect">
            <a:avLst/>
          </a:prstGeom>
          <a:noFill/>
        </p:spPr>
        <p:txBody>
          <a:bodyPr wrap="square" rtlCol="0">
            <a:spAutoFit/>
          </a:bodyPr>
          <a:lstStyle/>
          <a:p>
            <a:pPr algn="l"/>
            <a:r>
              <a:rPr lang="en-US" sz="2000" dirty="0">
                <a:solidFill>
                  <a:schemeClr val="tx1"/>
                </a:solidFill>
              </a:rPr>
              <a:t>1. </a:t>
            </a:r>
            <a:r>
              <a:rPr lang="en-US" sz="1800" dirty="0" err="1">
                <a:solidFill>
                  <a:schemeClr val="tx1"/>
                </a:solidFill>
              </a:rPr>
              <a:t>Sankaranarayanan</a:t>
            </a:r>
            <a:r>
              <a:rPr lang="en-US" sz="1800" dirty="0">
                <a:solidFill>
                  <a:schemeClr val="tx1"/>
                </a:solidFill>
              </a:rPr>
              <a:t> et al. “Pooled analysis of the accuracy of five cervical cancer screening tests assessed in eleven studies in Africa and India.” </a:t>
            </a:r>
            <a:r>
              <a:rPr lang="en-US" sz="1800" i="1" dirty="0">
                <a:solidFill>
                  <a:schemeClr val="tx1"/>
                </a:solidFill>
              </a:rPr>
              <a:t>International Journal of Cancer. </a:t>
            </a:r>
            <a:r>
              <a:rPr lang="en-US" sz="1800" dirty="0">
                <a:solidFill>
                  <a:schemeClr val="tx1"/>
                </a:solidFill>
              </a:rPr>
              <a:t>2008; 123: 153-160</a:t>
            </a:r>
            <a:endParaRPr lang="en-US" sz="2000" dirty="0">
              <a:solidFill>
                <a:schemeClr val="tx1"/>
              </a:solidFill>
            </a:endParaRPr>
          </a:p>
        </p:txBody>
      </p:sp>
      <p:sp>
        <p:nvSpPr>
          <p:cNvPr id="19" name="Rectangle 2"/>
          <p:cNvSpPr txBox="1">
            <a:spLocks noChangeArrowheads="1"/>
          </p:cNvSpPr>
          <p:nvPr/>
        </p:nvSpPr>
        <p:spPr>
          <a:xfrm>
            <a:off x="482600" y="1143000"/>
            <a:ext cx="5943600" cy="7315200"/>
          </a:xfrm>
          <a:prstGeom prst="roundRect">
            <a:avLst/>
          </a:prstGeom>
          <a:ln w="38100">
            <a:solidFill>
              <a:schemeClr val="tx2">
                <a:lumMod val="50000"/>
              </a:schemeClr>
            </a:solidFill>
          </a:ln>
        </p:spPr>
        <p:txBody>
          <a:bodyPr lIns="130046" tIns="65023" rIns="130046" bIns="65023">
            <a:normAutofit/>
          </a:bodyPr>
          <a:lstStyle/>
          <a:p>
            <a:pPr marL="598211" indent="-546193" defTabSz="914400" fontAlgn="auto" hangingPunct="1">
              <a:spcBef>
                <a:spcPct val="20000"/>
              </a:spcBef>
              <a:spcAft>
                <a:spcPts val="0"/>
              </a:spcAft>
              <a:buClr>
                <a:schemeClr val="accent1"/>
              </a:buClr>
              <a:buSzPct val="80000"/>
              <a:defRPr/>
            </a:pPr>
            <a:r>
              <a:rPr lang="en-US" sz="3200" b="1" dirty="0">
                <a:solidFill>
                  <a:schemeClr val="tx1"/>
                </a:solidFill>
                <a:latin typeface="+mn-lt"/>
                <a:ea typeface="+mn-ea"/>
              </a:rPr>
              <a:t>Pap Smear</a:t>
            </a:r>
          </a:p>
          <a:p>
            <a:pPr marL="598211" indent="-546193" algn="l" defTabSz="914400" fontAlgn="auto" hangingPunct="1">
              <a:spcBef>
                <a:spcPct val="20000"/>
              </a:spcBef>
              <a:spcAft>
                <a:spcPts val="0"/>
              </a:spcAft>
              <a:buClr>
                <a:schemeClr val="accent1"/>
              </a:buClr>
              <a:buSzPct val="80000"/>
              <a:buFont typeface="Wingdings 2"/>
              <a:buChar char=""/>
              <a:defRPr/>
            </a:pPr>
            <a:r>
              <a:rPr lang="en-US" sz="2800" dirty="0">
                <a:solidFill>
                  <a:schemeClr val="tx1"/>
                </a:solidFill>
                <a:latin typeface="+mn-lt"/>
                <a:ea typeface="+mn-ea"/>
              </a:rPr>
              <a:t>Assessed by a pathologist</a:t>
            </a:r>
          </a:p>
          <a:p>
            <a:pPr marL="598211" indent="-546193" algn="l" defTabSz="914400" fontAlgn="auto" hangingPunct="1">
              <a:spcBef>
                <a:spcPct val="20000"/>
              </a:spcBef>
              <a:spcAft>
                <a:spcPts val="0"/>
              </a:spcAft>
              <a:buClr>
                <a:schemeClr val="accent1"/>
              </a:buClr>
              <a:buSzPct val="80000"/>
              <a:buFont typeface="Wingdings 2"/>
              <a:buChar char=""/>
              <a:defRPr/>
            </a:pPr>
            <a:r>
              <a:rPr lang="en-US" sz="2800" dirty="0">
                <a:solidFill>
                  <a:schemeClr val="tx1"/>
                </a:solidFill>
                <a:latin typeface="+mn-lt"/>
                <a:ea typeface="+mn-ea"/>
              </a:rPr>
              <a:t>Requires pathology lab and </a:t>
            </a:r>
            <a:r>
              <a:rPr lang="en-US" sz="2800" u="sng" dirty="0">
                <a:solidFill>
                  <a:schemeClr val="tx1"/>
                </a:solidFill>
                <a:latin typeface="+mn-lt"/>
                <a:ea typeface="+mn-ea"/>
              </a:rPr>
              <a:t>follow-up</a:t>
            </a:r>
          </a:p>
          <a:p>
            <a:pPr marL="598211" indent="-546193" algn="l" defTabSz="914400" fontAlgn="auto" hangingPunct="1">
              <a:spcBef>
                <a:spcPct val="20000"/>
              </a:spcBef>
              <a:spcAft>
                <a:spcPts val="0"/>
              </a:spcAft>
              <a:buClr>
                <a:schemeClr val="accent1"/>
              </a:buClr>
              <a:buSzPct val="80000"/>
              <a:buFont typeface="Wingdings 2"/>
              <a:buChar char=""/>
              <a:defRPr/>
            </a:pPr>
            <a:r>
              <a:rPr lang="en-US" sz="2800" dirty="0">
                <a:solidFill>
                  <a:schemeClr val="tx1"/>
                </a:solidFill>
                <a:latin typeface="+mn-lt"/>
                <a:ea typeface="+mn-ea"/>
              </a:rPr>
              <a:t>Sensitivity</a:t>
            </a:r>
            <a:r>
              <a:rPr lang="en-US" sz="2800" baseline="30000" dirty="0">
                <a:solidFill>
                  <a:schemeClr val="tx1"/>
                </a:solidFill>
                <a:latin typeface="+mn-lt"/>
                <a:ea typeface="+mn-ea"/>
              </a:rPr>
              <a:t>1</a:t>
            </a:r>
            <a:r>
              <a:rPr lang="en-US" sz="2800" dirty="0">
                <a:solidFill>
                  <a:schemeClr val="tx1"/>
                </a:solidFill>
                <a:latin typeface="+mn-lt"/>
                <a:ea typeface="+mn-ea"/>
              </a:rPr>
              <a:t>: 57% +/- 19%</a:t>
            </a:r>
          </a:p>
          <a:p>
            <a:pPr marL="598211" indent="-546193" algn="l" defTabSz="914400" fontAlgn="auto" hangingPunct="1">
              <a:spcBef>
                <a:spcPct val="20000"/>
              </a:spcBef>
              <a:spcAft>
                <a:spcPts val="0"/>
              </a:spcAft>
              <a:buClr>
                <a:schemeClr val="accent1"/>
              </a:buClr>
              <a:buSzPct val="80000"/>
              <a:buFont typeface="Wingdings 2"/>
              <a:buChar char=""/>
              <a:defRPr/>
            </a:pPr>
            <a:r>
              <a:rPr lang="en-US" sz="2800" dirty="0">
                <a:solidFill>
                  <a:schemeClr val="tx1"/>
                </a:solidFill>
                <a:latin typeface="+mn-lt"/>
                <a:ea typeface="+mn-ea"/>
              </a:rPr>
              <a:t>Specificity</a:t>
            </a:r>
            <a:r>
              <a:rPr lang="en-US" sz="2800" baseline="30000" dirty="0">
                <a:solidFill>
                  <a:schemeClr val="tx1"/>
                </a:solidFill>
                <a:latin typeface="+mn-lt"/>
                <a:ea typeface="+mn-ea"/>
              </a:rPr>
              <a:t>1</a:t>
            </a:r>
            <a:r>
              <a:rPr lang="en-US" sz="2800" dirty="0">
                <a:solidFill>
                  <a:schemeClr val="tx1"/>
                </a:solidFill>
                <a:latin typeface="+mn-lt"/>
                <a:ea typeface="+mn-ea"/>
              </a:rPr>
              <a:t>: 94% +/- 2%</a:t>
            </a:r>
          </a:p>
        </p:txBody>
      </p:sp>
      <p:pic>
        <p:nvPicPr>
          <p:cNvPr id="20" name="Picture 6"/>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3835400" y="5410200"/>
            <a:ext cx="2381250" cy="13430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27" name="Picture 3"/>
          <p:cNvPicPr>
            <a:picLocks noChangeAspect="1" noChangeArrowheads="1"/>
          </p:cNvPicPr>
          <p:nvPr/>
        </p:nvPicPr>
        <p:blipFill>
          <a:blip r:embed="rId8" cstate="print"/>
          <a:srcRect/>
          <a:stretch>
            <a:fillRect/>
          </a:stretch>
        </p:blipFill>
        <p:spPr bwMode="auto">
          <a:xfrm>
            <a:off x="1320800" y="5334000"/>
            <a:ext cx="2286000" cy="17145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458" name="Title 1"/>
          <p:cNvSpPr>
            <a:spLocks noGrp="1"/>
          </p:cNvSpPr>
          <p:nvPr>
            <p:ph type="title"/>
          </p:nvPr>
        </p:nvSpPr>
        <p:spPr>
          <a:xfrm>
            <a:off x="650875" y="390525"/>
            <a:ext cx="12099925" cy="1625600"/>
          </a:xfrm>
        </p:spPr>
        <p:txBody>
          <a:bodyPr/>
          <a:lstStyle/>
          <a:p>
            <a:r>
              <a:rPr lang="en-US">
                <a:latin typeface="Gil sans" charset="0"/>
              </a:rPr>
              <a:t>Solution: Electrical Excision</a:t>
            </a:r>
          </a:p>
        </p:txBody>
      </p:sp>
      <p:sp>
        <p:nvSpPr>
          <p:cNvPr id="9" name="Content Placeholder 2"/>
          <p:cNvSpPr txBox="1">
            <a:spLocks/>
          </p:cNvSpPr>
          <p:nvPr/>
        </p:nvSpPr>
        <p:spPr bwMode="auto">
          <a:xfrm>
            <a:off x="711200" y="1905000"/>
            <a:ext cx="10287000" cy="2905125"/>
          </a:xfrm>
          <a:prstGeom prst="rect">
            <a:avLst/>
          </a:prstGeom>
          <a:noFill/>
          <a:ln w="9525">
            <a:noFill/>
            <a:miter lim="800000"/>
            <a:headEnd/>
            <a:tailEnd/>
          </a:ln>
        </p:spPr>
        <p:txBody>
          <a:bodyPr lIns="130046" tIns="65023" rIns="130046" bIns="65023"/>
          <a:lstStyle/>
          <a:p>
            <a:pPr marL="596900" indent="-546100" algn="l" defTabSz="914400" eaLnBrk="0">
              <a:spcBef>
                <a:spcPct val="20000"/>
              </a:spcBef>
              <a:buClr>
                <a:schemeClr val="accent1"/>
              </a:buClr>
              <a:buSzPct val="80000"/>
              <a:defRPr/>
            </a:pPr>
            <a:r>
              <a:rPr lang="en-US" dirty="0">
                <a:solidFill>
                  <a:schemeClr val="tx1"/>
                </a:solidFill>
                <a:latin typeface="+mn-lt"/>
                <a:ea typeface="ＭＳ Ｐゴシック" charset="-128"/>
              </a:rPr>
              <a:t>LEEP </a:t>
            </a:r>
          </a:p>
          <a:p>
            <a:pPr marL="1027113" lvl="1" indent="-388938" algn="l" defTabSz="914400" eaLnBrk="0">
              <a:spcBef>
                <a:spcPct val="20000"/>
              </a:spcBef>
              <a:buClr>
                <a:schemeClr val="accent1"/>
              </a:buClr>
              <a:buSzPct val="90000"/>
              <a:buFont typeface="Wingdings 2" pitchFamily="18" charset="2"/>
              <a:buChar char=""/>
              <a:defRPr/>
            </a:pPr>
            <a:r>
              <a:rPr lang="en-US" sz="3200" dirty="0">
                <a:solidFill>
                  <a:schemeClr val="tx1"/>
                </a:solidFill>
                <a:latin typeface="+mn-lt"/>
                <a:ea typeface="ＭＳ Ｐゴシック" charset="-128"/>
              </a:rPr>
              <a:t>$300 / treatment</a:t>
            </a:r>
          </a:p>
          <a:p>
            <a:pPr marL="1027113" lvl="1" indent="-388938" algn="l" defTabSz="914400" eaLnBrk="0">
              <a:spcBef>
                <a:spcPct val="20000"/>
              </a:spcBef>
              <a:buClr>
                <a:schemeClr val="accent1"/>
              </a:buClr>
              <a:buSzPct val="90000"/>
              <a:buFont typeface="Wingdings 2" pitchFamily="18" charset="2"/>
              <a:buChar char=""/>
              <a:defRPr/>
            </a:pPr>
            <a:r>
              <a:rPr lang="en-US" sz="3200" dirty="0">
                <a:solidFill>
                  <a:schemeClr val="tx1"/>
                </a:solidFill>
                <a:latin typeface="+mn-lt"/>
                <a:ea typeface="ＭＳ Ｐゴシック" charset="-128"/>
              </a:rPr>
              <a:t>Anesthesia </a:t>
            </a:r>
          </a:p>
          <a:p>
            <a:pPr marL="1027113" lvl="1" indent="-388938" algn="l" defTabSz="914400" eaLnBrk="0">
              <a:spcBef>
                <a:spcPct val="20000"/>
              </a:spcBef>
              <a:buClr>
                <a:schemeClr val="accent1"/>
              </a:buClr>
              <a:buSzPct val="90000"/>
              <a:buFont typeface="Wingdings 2" pitchFamily="18" charset="2"/>
              <a:buChar char=""/>
              <a:defRPr/>
            </a:pPr>
            <a:r>
              <a:rPr lang="en-US" sz="3200" dirty="0">
                <a:solidFill>
                  <a:schemeClr val="tx1"/>
                </a:solidFill>
                <a:latin typeface="+mn-lt"/>
                <a:ea typeface="ＭＳ Ｐゴシック" charset="-128"/>
              </a:rPr>
              <a:t>Pathologist, skilled physicians and electricity</a:t>
            </a:r>
          </a:p>
          <a:p>
            <a:pPr marL="1027113" lvl="1" indent="-388938" algn="l" defTabSz="914400" eaLnBrk="0">
              <a:spcBef>
                <a:spcPct val="20000"/>
              </a:spcBef>
              <a:buClr>
                <a:schemeClr val="accent1"/>
              </a:buClr>
              <a:buSzPct val="90000"/>
              <a:buFont typeface="Wingdings 2" pitchFamily="18" charset="2"/>
              <a:buChar char=""/>
              <a:defRPr/>
            </a:pPr>
            <a:r>
              <a:rPr lang="en-US" sz="3200" dirty="0">
                <a:solidFill>
                  <a:schemeClr val="tx1"/>
                </a:solidFill>
                <a:latin typeface="+mn-lt"/>
                <a:ea typeface="ＭＳ Ｐゴシック" charset="-128"/>
              </a:rPr>
              <a:t>Efficacy (treating CIN2)</a:t>
            </a:r>
            <a:r>
              <a:rPr lang="en-US" sz="3200" baseline="30000" dirty="0">
                <a:solidFill>
                  <a:schemeClr val="tx1"/>
                </a:solidFill>
                <a:latin typeface="+mn-lt"/>
                <a:ea typeface="ＭＳ Ｐゴシック" charset="-128"/>
              </a:rPr>
              <a:t>2:</a:t>
            </a:r>
            <a:r>
              <a:rPr lang="en-US" sz="3200" dirty="0">
                <a:solidFill>
                  <a:schemeClr val="tx1"/>
                </a:solidFill>
                <a:latin typeface="+mn-lt"/>
                <a:ea typeface="ＭＳ Ｐゴシック" charset="-128"/>
              </a:rPr>
              <a:t> 94%</a:t>
            </a:r>
          </a:p>
        </p:txBody>
      </p:sp>
      <p:pic>
        <p:nvPicPr>
          <p:cNvPr id="75778" name="Picture 2"/>
          <p:cNvPicPr>
            <a:picLocks noChangeAspect="1"/>
          </p:cNvPicPr>
          <p:nvPr/>
        </p:nvPicPr>
        <p:blipFill>
          <a:blip r:embed="rId2" cstate="email"/>
          <a:srcRect/>
          <a:stretch>
            <a:fillRect/>
          </a:stretch>
        </p:blipFill>
        <p:spPr bwMode="auto">
          <a:xfrm>
            <a:off x="635000" y="5105400"/>
            <a:ext cx="4468906" cy="345324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7"/>
          <p:cNvPicPr>
            <a:picLocks noChangeAspect="1"/>
          </p:cNvPicPr>
          <p:nvPr/>
        </p:nvPicPr>
        <p:blipFill>
          <a:blip r:embed="rId3" cstate="email"/>
          <a:srcRect/>
          <a:stretch>
            <a:fillRect/>
          </a:stretch>
        </p:blipFill>
        <p:spPr bwMode="auto">
          <a:xfrm>
            <a:off x="8864600" y="6248400"/>
            <a:ext cx="3276600" cy="223404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TextBox 9"/>
          <p:cNvSpPr txBox="1"/>
          <p:nvPr/>
        </p:nvSpPr>
        <p:spPr>
          <a:xfrm>
            <a:off x="8940800" y="6262254"/>
            <a:ext cx="3124200" cy="510778"/>
          </a:xfrm>
          <a:prstGeom prst="roundRect">
            <a:avLst/>
          </a:prstGeom>
          <a:solidFill>
            <a:schemeClr val="tx1">
              <a:lumMod val="75000"/>
              <a:alpha val="52000"/>
            </a:schemeClr>
          </a:solidFill>
        </p:spPr>
        <p:txBody>
          <a:bodyPr wrap="square">
            <a:spAutoFit/>
          </a:bodyPr>
          <a:lstStyle/>
          <a:p>
            <a:pPr>
              <a:defRPr/>
            </a:pPr>
            <a:r>
              <a:rPr lang="en-US" sz="2400" dirty="0">
                <a:ea typeface="ＭＳ Ｐゴシック" charset="-128"/>
              </a:rPr>
              <a:t>Cervix after LEEP</a:t>
            </a:r>
          </a:p>
        </p:txBody>
      </p:sp>
      <p:pic>
        <p:nvPicPr>
          <p:cNvPr id="2050" name="Picture 2"/>
          <p:cNvPicPr>
            <a:picLocks noChangeAspect="1" noChangeArrowheads="1"/>
          </p:cNvPicPr>
          <p:nvPr/>
        </p:nvPicPr>
        <p:blipFill>
          <a:blip r:embed="rId4" cstate="print"/>
          <a:srcRect/>
          <a:stretch>
            <a:fillRect/>
          </a:stretch>
        </p:blipFill>
        <p:spPr bwMode="auto">
          <a:xfrm>
            <a:off x="5435600" y="5105400"/>
            <a:ext cx="2990850" cy="184052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1" name="TextBox 10"/>
          <p:cNvSpPr txBox="1"/>
          <p:nvPr/>
        </p:nvSpPr>
        <p:spPr>
          <a:xfrm>
            <a:off x="5435600" y="6934200"/>
            <a:ext cx="2971800" cy="1569660"/>
          </a:xfrm>
          <a:prstGeom prst="rect">
            <a:avLst/>
          </a:prstGeom>
          <a:noFill/>
        </p:spPr>
        <p:txBody>
          <a:bodyPr wrap="square" rtlCol="0">
            <a:spAutoFit/>
          </a:bodyPr>
          <a:lstStyle/>
          <a:p>
            <a:pPr algn="l"/>
            <a:r>
              <a:rPr lang="en-US" sz="2400" dirty="0">
                <a:solidFill>
                  <a:schemeClr val="tx1"/>
                </a:solidFill>
              </a:rPr>
              <a:t>Pathology required to make sure all pre-cancer was removed</a:t>
            </a:r>
          </a:p>
        </p:txBody>
      </p:sp>
      <p:sp>
        <p:nvSpPr>
          <p:cNvPr id="12" name="TextBox 11"/>
          <p:cNvSpPr txBox="1"/>
          <p:nvPr/>
        </p:nvSpPr>
        <p:spPr>
          <a:xfrm>
            <a:off x="0" y="9144000"/>
            <a:ext cx="13004800" cy="646331"/>
          </a:xfrm>
          <a:prstGeom prst="rect">
            <a:avLst/>
          </a:prstGeom>
          <a:noFill/>
        </p:spPr>
        <p:txBody>
          <a:bodyPr wrap="square" rtlCol="0">
            <a:spAutoFit/>
          </a:bodyPr>
          <a:lstStyle/>
          <a:p>
            <a:pPr algn="l"/>
            <a:r>
              <a:rPr lang="en-US" sz="1800" dirty="0">
                <a:solidFill>
                  <a:schemeClr val="tx1"/>
                </a:solidFill>
              </a:rPr>
              <a:t>2. </a:t>
            </a:r>
            <a:r>
              <a:rPr lang="en-US" sz="1800" dirty="0" err="1">
                <a:solidFill>
                  <a:schemeClr val="tx1"/>
                </a:solidFill>
              </a:rPr>
              <a:t>Sankaranarayanan</a:t>
            </a:r>
            <a:r>
              <a:rPr lang="en-US" sz="1800" dirty="0">
                <a:solidFill>
                  <a:schemeClr val="tx1"/>
                </a:solidFill>
              </a:rPr>
              <a:t> et al. “Effectiveness and safety of loop electrosurgical excision procedure in a low-resource setting.” </a:t>
            </a:r>
            <a:r>
              <a:rPr lang="en-US" sz="1800" i="1" dirty="0">
                <a:solidFill>
                  <a:schemeClr val="tx1"/>
                </a:solidFill>
              </a:rPr>
              <a:t>International Journal of Gynecology and Obstetrics. </a:t>
            </a:r>
            <a:r>
              <a:rPr lang="en-US" sz="1800" dirty="0">
                <a:solidFill>
                  <a:schemeClr val="tx1"/>
                </a:solidFill>
              </a:rPr>
              <a:t>2008; 103: 105-110</a:t>
            </a:r>
          </a:p>
        </p:txBody>
      </p:sp>
    </p:spTree>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482" name="Title 1"/>
          <p:cNvSpPr>
            <a:spLocks noGrp="1"/>
          </p:cNvSpPr>
          <p:nvPr>
            <p:ph type="title"/>
          </p:nvPr>
        </p:nvSpPr>
        <p:spPr>
          <a:xfrm>
            <a:off x="650875" y="390525"/>
            <a:ext cx="11642725" cy="1625600"/>
          </a:xfrm>
        </p:spPr>
        <p:txBody>
          <a:bodyPr/>
          <a:lstStyle/>
          <a:p>
            <a:r>
              <a:rPr lang="en-US">
                <a:latin typeface="Gil sans" charset="0"/>
              </a:rPr>
              <a:t>Solution: Cryoablation</a:t>
            </a:r>
          </a:p>
        </p:txBody>
      </p:sp>
      <p:sp>
        <p:nvSpPr>
          <p:cNvPr id="20483" name="Rectangle 2"/>
          <p:cNvSpPr>
            <a:spLocks noChangeArrowheads="1"/>
          </p:cNvSpPr>
          <p:nvPr/>
        </p:nvSpPr>
        <p:spPr bwMode="auto">
          <a:xfrm>
            <a:off x="863600" y="2514600"/>
            <a:ext cx="6553200" cy="2209800"/>
          </a:xfrm>
          <a:prstGeom prst="roundRect">
            <a:avLst>
              <a:gd name="adj" fmla="val 16667"/>
            </a:avLst>
          </a:prstGeom>
          <a:noFill/>
          <a:ln w="38100">
            <a:noFill/>
            <a:round/>
            <a:headEnd/>
            <a:tailEnd/>
          </a:ln>
        </p:spPr>
        <p:txBody>
          <a:bodyPr lIns="130046" tIns="65023" rIns="130046" bIns="65023"/>
          <a:lstStyle/>
          <a:p>
            <a:pPr marL="596900" indent="-546100" algn="l" defTabSz="914400" hangingPunct="1">
              <a:spcBef>
                <a:spcPct val="20000"/>
              </a:spcBef>
              <a:buClr>
                <a:schemeClr val="accent1"/>
              </a:buClr>
              <a:buSzPct val="80000"/>
              <a:buFont typeface="Wingdings 2" pitchFamily="18" charset="2"/>
              <a:buChar char=""/>
            </a:pPr>
            <a:r>
              <a:rPr lang="en-US" sz="3200" dirty="0">
                <a:solidFill>
                  <a:schemeClr val="tx1"/>
                </a:solidFill>
                <a:latin typeface="Arial" pitchFamily="34" charset="0"/>
              </a:rPr>
              <a:t>Destruction through freezing</a:t>
            </a:r>
          </a:p>
          <a:p>
            <a:pPr marL="596900" indent="-546100" algn="l" defTabSz="914400" hangingPunct="1">
              <a:spcBef>
                <a:spcPct val="20000"/>
              </a:spcBef>
              <a:buClr>
                <a:schemeClr val="accent1"/>
              </a:buClr>
              <a:buSzPct val="80000"/>
              <a:buFont typeface="Wingdings 2" pitchFamily="18" charset="2"/>
              <a:buChar char=""/>
            </a:pPr>
            <a:r>
              <a:rPr lang="en-US" sz="3200" dirty="0">
                <a:solidFill>
                  <a:schemeClr val="tx1"/>
                </a:solidFill>
                <a:latin typeface="Arial" pitchFamily="34" charset="0"/>
              </a:rPr>
              <a:t>Uses available CO</a:t>
            </a:r>
            <a:r>
              <a:rPr lang="en-US" sz="3200" baseline="-25000" dirty="0">
                <a:solidFill>
                  <a:schemeClr val="tx1"/>
                </a:solidFill>
                <a:latin typeface="Arial" pitchFamily="34" charset="0"/>
              </a:rPr>
              <a:t>2</a:t>
            </a:r>
            <a:r>
              <a:rPr lang="en-US" sz="3200" dirty="0">
                <a:solidFill>
                  <a:schemeClr val="tx1"/>
                </a:solidFill>
                <a:latin typeface="Arial" pitchFamily="34" charset="0"/>
              </a:rPr>
              <a:t> gas</a:t>
            </a:r>
          </a:p>
          <a:p>
            <a:pPr marL="596900" indent="-546100" algn="l" defTabSz="914400" hangingPunct="1">
              <a:spcBef>
                <a:spcPct val="20000"/>
              </a:spcBef>
              <a:buClr>
                <a:schemeClr val="accent1"/>
              </a:buClr>
              <a:buSzPct val="80000"/>
              <a:buFont typeface="Wingdings 2" pitchFamily="18" charset="2"/>
              <a:buChar char=""/>
            </a:pPr>
            <a:r>
              <a:rPr lang="en-US" sz="3200" dirty="0">
                <a:solidFill>
                  <a:schemeClr val="tx1"/>
                </a:solidFill>
                <a:latin typeface="Arial" pitchFamily="34" charset="0"/>
              </a:rPr>
              <a:t>Efficacy (treating CIN2)</a:t>
            </a:r>
            <a:r>
              <a:rPr lang="en-US" sz="3200" baseline="30000" dirty="0">
                <a:solidFill>
                  <a:schemeClr val="tx1"/>
                </a:solidFill>
                <a:latin typeface="Arial" pitchFamily="34" charset="0"/>
              </a:rPr>
              <a:t>3</a:t>
            </a:r>
            <a:r>
              <a:rPr lang="en-US" sz="3200" dirty="0">
                <a:solidFill>
                  <a:schemeClr val="tx1"/>
                </a:solidFill>
                <a:latin typeface="Arial" pitchFamily="34" charset="0"/>
              </a:rPr>
              <a:t>: 88%</a:t>
            </a:r>
          </a:p>
        </p:txBody>
      </p:sp>
      <p:pic>
        <p:nvPicPr>
          <p:cNvPr id="5" name="Picture 4"/>
          <p:cNvPicPr/>
          <p:nvPr/>
        </p:nvPicPr>
        <p:blipFill>
          <a:blip r:embed="rId3" cstate="email"/>
          <a:srcRect t="8585" b="11291"/>
          <a:stretch>
            <a:fillRect/>
          </a:stretch>
        </p:blipFill>
        <p:spPr bwMode="auto">
          <a:xfrm>
            <a:off x="3038021" y="5674766"/>
            <a:ext cx="3616779" cy="324063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20485" name="Group 7"/>
          <p:cNvGrpSpPr>
            <a:grpSpLocks/>
          </p:cNvGrpSpPr>
          <p:nvPr/>
        </p:nvGrpSpPr>
        <p:grpSpPr bwMode="auto">
          <a:xfrm>
            <a:off x="76200" y="5402263"/>
            <a:ext cx="2692400" cy="3282950"/>
            <a:chOff x="6336617" y="5592574"/>
            <a:chExt cx="2916603" cy="3556044"/>
          </a:xfrm>
        </p:grpSpPr>
        <p:pic>
          <p:nvPicPr>
            <p:cNvPr id="76802" name="Picture 2"/>
            <p:cNvPicPr>
              <a:picLocks noChangeAspect="1"/>
            </p:cNvPicPr>
            <p:nvPr/>
          </p:nvPicPr>
          <p:blipFill>
            <a:blip r:embed="rId4" cstate="email"/>
            <a:srcRect/>
            <a:stretch>
              <a:fillRect/>
            </a:stretch>
          </p:blipFill>
          <p:spPr bwMode="auto">
            <a:xfrm>
              <a:off x="7188200" y="6019800"/>
              <a:ext cx="2065020" cy="312881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0489" name="Picture 3"/>
            <p:cNvPicPr>
              <a:picLocks noChangeAspect="1"/>
            </p:cNvPicPr>
            <p:nvPr/>
          </p:nvPicPr>
          <p:blipFill>
            <a:blip r:embed="rId5" cstate="email"/>
            <a:srcRect/>
            <a:stretch>
              <a:fillRect/>
            </a:stretch>
          </p:blipFill>
          <p:spPr bwMode="auto">
            <a:xfrm rot="-1180772">
              <a:off x="6336617" y="5592574"/>
              <a:ext cx="2116594" cy="740181"/>
            </a:xfrm>
            <a:prstGeom prst="rect">
              <a:avLst/>
            </a:prstGeom>
            <a:noFill/>
            <a:ln w="12700">
              <a:noFill/>
              <a:miter lim="0"/>
              <a:headEnd/>
              <a:tailEnd/>
            </a:ln>
          </p:spPr>
        </p:pic>
      </p:grpSp>
      <p:pic>
        <p:nvPicPr>
          <p:cNvPr id="9" name="Picture 7"/>
          <p:cNvPicPr>
            <a:picLocks noChangeAspect="1" noChangeArrowheads="1"/>
          </p:cNvPicPr>
          <p:nvPr/>
        </p:nvPicPr>
        <p:blipFill>
          <a:blip r:embed="rId6" cstate="email"/>
          <a:srcRect/>
          <a:stretch>
            <a:fillRect/>
          </a:stretch>
        </p:blipFill>
        <p:spPr bwMode="auto">
          <a:xfrm>
            <a:off x="7264400" y="1981200"/>
            <a:ext cx="4885058" cy="399865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0487" name="Rectangle 2"/>
          <p:cNvSpPr>
            <a:spLocks noChangeArrowheads="1"/>
          </p:cNvSpPr>
          <p:nvPr/>
        </p:nvSpPr>
        <p:spPr bwMode="auto">
          <a:xfrm>
            <a:off x="7035800" y="6477000"/>
            <a:ext cx="5384800" cy="2286000"/>
          </a:xfrm>
          <a:prstGeom prst="roundRect">
            <a:avLst>
              <a:gd name="adj" fmla="val 16667"/>
            </a:avLst>
          </a:prstGeom>
          <a:noFill/>
          <a:ln w="38100">
            <a:noFill/>
            <a:round/>
            <a:headEnd/>
            <a:tailEnd/>
          </a:ln>
        </p:spPr>
        <p:txBody>
          <a:bodyPr lIns="130046" tIns="65023" rIns="130046" bIns="65023"/>
          <a:lstStyle/>
          <a:p>
            <a:pPr marL="596900" indent="-546100" algn="l" defTabSz="914400" hangingPunct="1">
              <a:spcBef>
                <a:spcPct val="20000"/>
              </a:spcBef>
              <a:buClr>
                <a:schemeClr val="accent1"/>
              </a:buClr>
              <a:buSzPct val="80000"/>
              <a:buFont typeface="Wingdings 2" pitchFamily="18" charset="2"/>
              <a:buChar char=""/>
            </a:pPr>
            <a:r>
              <a:rPr lang="en-US" sz="3200" dirty="0">
                <a:solidFill>
                  <a:schemeClr val="tx1"/>
                </a:solidFill>
                <a:latin typeface="Arial" pitchFamily="34" charset="0"/>
              </a:rPr>
              <a:t>Nurses and midwives</a:t>
            </a:r>
          </a:p>
          <a:p>
            <a:pPr marL="596900" indent="-546100" algn="l" defTabSz="914400" hangingPunct="1">
              <a:spcBef>
                <a:spcPct val="20000"/>
              </a:spcBef>
              <a:buClr>
                <a:schemeClr val="accent1"/>
              </a:buClr>
              <a:buSzPct val="80000"/>
              <a:buFont typeface="Wingdings 2" pitchFamily="18" charset="2"/>
              <a:buChar char=""/>
            </a:pPr>
            <a:r>
              <a:rPr lang="en-US" sz="3200" dirty="0">
                <a:solidFill>
                  <a:schemeClr val="tx1"/>
                </a:solidFill>
                <a:latin typeface="Arial" pitchFamily="34" charset="0"/>
              </a:rPr>
              <a:t>No anesthesia</a:t>
            </a:r>
          </a:p>
          <a:p>
            <a:pPr marL="596900" indent="-546100" algn="l" defTabSz="914400" hangingPunct="1">
              <a:spcBef>
                <a:spcPct val="20000"/>
              </a:spcBef>
              <a:buClr>
                <a:schemeClr val="accent1"/>
              </a:buClr>
              <a:buSzPct val="80000"/>
              <a:buFont typeface="Wingdings 2" pitchFamily="18" charset="2"/>
              <a:buChar char=""/>
            </a:pPr>
            <a:r>
              <a:rPr lang="en-US" sz="3200" dirty="0">
                <a:solidFill>
                  <a:schemeClr val="tx1"/>
                </a:solidFill>
                <a:latin typeface="Arial" pitchFamily="34" charset="0"/>
              </a:rPr>
              <a:t>Low complications</a:t>
            </a:r>
          </a:p>
        </p:txBody>
      </p:sp>
      <p:sp>
        <p:nvSpPr>
          <p:cNvPr id="10" name="TextBox 9"/>
          <p:cNvSpPr txBox="1"/>
          <p:nvPr/>
        </p:nvSpPr>
        <p:spPr>
          <a:xfrm>
            <a:off x="0" y="9144000"/>
            <a:ext cx="13004800" cy="646331"/>
          </a:xfrm>
          <a:prstGeom prst="rect">
            <a:avLst/>
          </a:prstGeom>
          <a:noFill/>
        </p:spPr>
        <p:txBody>
          <a:bodyPr wrap="square" rtlCol="0">
            <a:spAutoFit/>
          </a:bodyPr>
          <a:lstStyle/>
          <a:p>
            <a:pPr algn="l"/>
            <a:r>
              <a:rPr lang="en-US" sz="1800" dirty="0">
                <a:solidFill>
                  <a:schemeClr val="tx1"/>
                </a:solidFill>
              </a:rPr>
              <a:t>3. Alliance for Cervical Cancer Prevention (ACCP). “Effectiveness, safety, and acceptability of </a:t>
            </a:r>
            <a:r>
              <a:rPr lang="en-US" sz="1800" dirty="0" err="1">
                <a:solidFill>
                  <a:schemeClr val="tx1"/>
                </a:solidFill>
              </a:rPr>
              <a:t>cryotherapy</a:t>
            </a:r>
            <a:r>
              <a:rPr lang="en-US" sz="1800" dirty="0">
                <a:solidFill>
                  <a:schemeClr val="tx1"/>
                </a:solidFill>
              </a:rPr>
              <a:t>. A Systematic Literature Review.” </a:t>
            </a:r>
            <a:r>
              <a:rPr lang="en-US" sz="1800" i="1" dirty="0">
                <a:solidFill>
                  <a:schemeClr val="tx1"/>
                </a:solidFill>
              </a:rPr>
              <a:t>Cervical Cancer Prevention Issues in Depth. </a:t>
            </a:r>
            <a:r>
              <a:rPr lang="en-US" sz="1800" dirty="0">
                <a:solidFill>
                  <a:schemeClr val="tx1"/>
                </a:solidFill>
              </a:rPr>
              <a:t>2003</a:t>
            </a:r>
          </a:p>
        </p:txBody>
      </p:sp>
    </p:spTree>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242" name="Rectangle 1"/>
          <p:cNvSpPr>
            <a:spLocks noGrp="1" noChangeArrowheads="1"/>
          </p:cNvSpPr>
          <p:nvPr>
            <p:ph type="title"/>
          </p:nvPr>
        </p:nvSpPr>
        <p:spPr>
          <a:xfrm>
            <a:off x="482600" y="228600"/>
            <a:ext cx="10620375" cy="1371600"/>
          </a:xfrm>
        </p:spPr>
        <p:txBody>
          <a:bodyPr/>
          <a:lstStyle/>
          <a:p>
            <a:pPr eaLnBrk="1" hangingPunct="1">
              <a:defRPr/>
            </a:pPr>
            <a:r>
              <a:rPr lang="en-US" dirty="0">
                <a:effectLst>
                  <a:outerShdw blurRad="38100" dist="38100" dir="2700000" algn="tl">
                    <a:srgbClr val="000000"/>
                  </a:outerShdw>
                </a:effectLst>
                <a:latin typeface="Gil sans"/>
                <a:ea typeface="ＭＳ Ｐゴシック" charset="-128"/>
              </a:rPr>
              <a:t>Current Inadequacies </a:t>
            </a:r>
          </a:p>
        </p:txBody>
      </p:sp>
      <p:pic>
        <p:nvPicPr>
          <p:cNvPr id="7171" name="Picture 3" descr="InsertedImage.png"/>
          <p:cNvPicPr>
            <a:picLocks noChangeAspect="1"/>
          </p:cNvPicPr>
          <p:nvPr/>
        </p:nvPicPr>
        <p:blipFill>
          <a:blip r:embed="rId4" cstate="email"/>
          <a:srcRect/>
          <a:stretch>
            <a:fillRect/>
          </a:stretch>
        </p:blipFill>
        <p:spPr bwMode="auto">
          <a:xfrm>
            <a:off x="6578600" y="1752600"/>
            <a:ext cx="5792787" cy="432593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Rectangle 2"/>
          <p:cNvSpPr txBox="1">
            <a:spLocks noChangeArrowheads="1"/>
          </p:cNvSpPr>
          <p:nvPr/>
        </p:nvSpPr>
        <p:spPr>
          <a:xfrm>
            <a:off x="558800" y="6553200"/>
            <a:ext cx="5562600" cy="2743200"/>
          </a:xfrm>
          <a:prstGeom prst="rect">
            <a:avLst/>
          </a:prstGeom>
        </p:spPr>
        <p:txBody>
          <a:bodyPr lIns="130046" tIns="65023" rIns="130046" bIns="65023">
            <a:normAutofit lnSpcReduction="10000"/>
          </a:bodyPr>
          <a:lstStyle/>
          <a:p>
            <a:pPr marL="598211" indent="-546193" defTabSz="914400" fontAlgn="auto" hangingPunct="1">
              <a:spcBef>
                <a:spcPct val="20000"/>
              </a:spcBef>
              <a:spcAft>
                <a:spcPts val="0"/>
              </a:spcAft>
              <a:buClr>
                <a:schemeClr val="accent1"/>
              </a:buClr>
              <a:buSzPct val="80000"/>
              <a:defRPr/>
            </a:pPr>
            <a:r>
              <a:rPr lang="en-US" sz="11500" dirty="0">
                <a:solidFill>
                  <a:schemeClr val="tx1"/>
                </a:solidFill>
                <a:effectLst>
                  <a:outerShdw blurRad="38100" dist="38100" dir="2700000" algn="tl">
                    <a:srgbClr val="000000">
                      <a:alpha val="43137"/>
                    </a:srgbClr>
                  </a:outerShdw>
                </a:effectLst>
                <a:latin typeface="Gill Sans MT" pitchFamily="34" charset="0"/>
                <a:ea typeface="+mn-ea"/>
              </a:rPr>
              <a:t>10</a:t>
            </a:r>
          </a:p>
          <a:p>
            <a:pPr marL="598211" indent="-546193" defTabSz="914400" fontAlgn="auto" hangingPunct="1">
              <a:spcBef>
                <a:spcPct val="20000"/>
              </a:spcBef>
              <a:spcAft>
                <a:spcPts val="0"/>
              </a:spcAft>
              <a:buClr>
                <a:schemeClr val="accent1"/>
              </a:buClr>
              <a:buSzPct val="80000"/>
              <a:defRPr/>
            </a:pPr>
            <a:r>
              <a:rPr lang="en-US" sz="3200" dirty="0">
                <a:solidFill>
                  <a:schemeClr val="tx1"/>
                </a:solidFill>
                <a:latin typeface="Gill Sans MT" pitchFamily="34" charset="0"/>
                <a:ea typeface="+mn-ea"/>
              </a:rPr>
              <a:t>Woman treated per 50lb of gas</a:t>
            </a:r>
          </a:p>
        </p:txBody>
      </p:sp>
      <p:sp>
        <p:nvSpPr>
          <p:cNvPr id="8" name="Rectangle 2"/>
          <p:cNvSpPr txBox="1">
            <a:spLocks noChangeArrowheads="1"/>
          </p:cNvSpPr>
          <p:nvPr/>
        </p:nvSpPr>
        <p:spPr>
          <a:xfrm>
            <a:off x="6883400" y="6629400"/>
            <a:ext cx="5562600" cy="2743200"/>
          </a:xfrm>
          <a:prstGeom prst="rect">
            <a:avLst/>
          </a:prstGeom>
        </p:spPr>
        <p:txBody>
          <a:bodyPr lIns="130046" tIns="65023" rIns="130046" bIns="65023">
            <a:normAutofit/>
          </a:bodyPr>
          <a:lstStyle/>
          <a:p>
            <a:pPr marL="598211" indent="-546193" defTabSz="914400" fontAlgn="auto" hangingPunct="1">
              <a:spcBef>
                <a:spcPct val="20000"/>
              </a:spcBef>
              <a:spcAft>
                <a:spcPts val="0"/>
              </a:spcAft>
              <a:buClr>
                <a:schemeClr val="accent1"/>
              </a:buClr>
              <a:buSzPct val="80000"/>
              <a:defRPr/>
            </a:pPr>
            <a:r>
              <a:rPr lang="en-US" sz="11500" dirty="0">
                <a:solidFill>
                  <a:schemeClr val="tx1"/>
                </a:solidFill>
                <a:effectLst>
                  <a:outerShdw blurRad="38100" dist="38100" dir="2700000" algn="tl">
                    <a:srgbClr val="000000">
                      <a:alpha val="43137"/>
                    </a:srgbClr>
                  </a:outerShdw>
                </a:effectLst>
                <a:latin typeface="Gill Sans MT" pitchFamily="34" charset="0"/>
                <a:ea typeface="+mn-ea"/>
              </a:rPr>
              <a:t>$47</a:t>
            </a:r>
          </a:p>
          <a:p>
            <a:pPr marL="598211" indent="-546193" defTabSz="914400" fontAlgn="auto" hangingPunct="1">
              <a:spcBef>
                <a:spcPct val="20000"/>
              </a:spcBef>
              <a:spcAft>
                <a:spcPts val="0"/>
              </a:spcAft>
              <a:buClr>
                <a:schemeClr val="accent1"/>
              </a:buClr>
              <a:buSzPct val="80000"/>
              <a:defRPr/>
            </a:pPr>
            <a:r>
              <a:rPr lang="en-US" sz="3200" dirty="0">
                <a:solidFill>
                  <a:schemeClr val="tx1"/>
                </a:solidFill>
                <a:latin typeface="Gill Sans MT" pitchFamily="34" charset="0"/>
                <a:ea typeface="+mn-ea"/>
              </a:rPr>
              <a:t>Cost per woman treated</a:t>
            </a:r>
          </a:p>
        </p:txBody>
      </p:sp>
      <p:sp>
        <p:nvSpPr>
          <p:cNvPr id="9" name="Rectangle 2"/>
          <p:cNvSpPr txBox="1">
            <a:spLocks noChangeArrowheads="1"/>
          </p:cNvSpPr>
          <p:nvPr/>
        </p:nvSpPr>
        <p:spPr>
          <a:xfrm>
            <a:off x="711200" y="1981200"/>
            <a:ext cx="5410200" cy="1600200"/>
          </a:xfrm>
          <a:prstGeom prst="rect">
            <a:avLst/>
          </a:prstGeom>
        </p:spPr>
        <p:txBody>
          <a:bodyPr lIns="130046" tIns="65023" rIns="130046" bIns="65023">
            <a:normAutofit/>
          </a:bodyPr>
          <a:lstStyle/>
          <a:p>
            <a:pPr algn="l" defTabSz="914400" fontAlgn="auto" hangingPunct="1">
              <a:spcBef>
                <a:spcPct val="20000"/>
              </a:spcBef>
              <a:spcAft>
                <a:spcPts val="0"/>
              </a:spcAft>
              <a:buClr>
                <a:schemeClr val="accent1"/>
              </a:buClr>
              <a:buSzPct val="80000"/>
              <a:defRPr/>
            </a:pPr>
            <a:r>
              <a:rPr lang="en-US" sz="3200" dirty="0">
                <a:solidFill>
                  <a:schemeClr val="tx1"/>
                </a:solidFill>
                <a:latin typeface="Gill Sans MT" pitchFamily="34" charset="0"/>
                <a:ea typeface="+mn-ea"/>
              </a:rPr>
              <a:t>Complexity of equipment causes failures and prohibits repair</a:t>
            </a:r>
          </a:p>
        </p:txBody>
      </p:sp>
      <p:pic>
        <p:nvPicPr>
          <p:cNvPr id="10" name="Picture 3"/>
          <p:cNvPicPr>
            <a:picLocks noChangeAspect="1" noChangeArrowheads="1"/>
          </p:cNvPicPr>
          <p:nvPr/>
        </p:nvPicPr>
        <p:blipFill>
          <a:blip r:embed="rId5" cstate="email">
            <a:lum bright="10000"/>
          </a:blip>
          <a:srcRect/>
          <a:stretch>
            <a:fillRect/>
          </a:stretch>
        </p:blipFill>
        <p:spPr bwMode="auto">
          <a:xfrm rot="21214848">
            <a:off x="790731" y="3946058"/>
            <a:ext cx="5256492" cy="171746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Rectangle 2"/>
          <p:cNvSpPr txBox="1">
            <a:spLocks noChangeArrowheads="1"/>
          </p:cNvSpPr>
          <p:nvPr/>
        </p:nvSpPr>
        <p:spPr>
          <a:xfrm>
            <a:off x="635000" y="3733800"/>
            <a:ext cx="5410200" cy="2743200"/>
          </a:xfrm>
          <a:prstGeom prst="rect">
            <a:avLst/>
          </a:prstGeom>
        </p:spPr>
        <p:txBody>
          <a:bodyPr lIns="130046" tIns="65023" rIns="130046" bIns="65023">
            <a:normAutofit/>
          </a:bodyPr>
          <a:lstStyle/>
          <a:p>
            <a:pPr marL="598211" indent="-546193" defTabSz="914400" fontAlgn="auto" hangingPunct="1">
              <a:spcBef>
                <a:spcPct val="20000"/>
              </a:spcBef>
              <a:spcAft>
                <a:spcPts val="0"/>
              </a:spcAft>
              <a:buClr>
                <a:schemeClr val="accent1"/>
              </a:buClr>
              <a:buSzPct val="80000"/>
              <a:defRPr/>
            </a:pPr>
            <a:r>
              <a:rPr lang="en-US" sz="11500" dirty="0">
                <a:solidFill>
                  <a:schemeClr val="tx1"/>
                </a:solidFill>
                <a:effectLst>
                  <a:outerShdw blurRad="38100" dist="38100" dir="2700000" algn="tl">
                    <a:srgbClr val="000000">
                      <a:alpha val="43137"/>
                    </a:srgbClr>
                  </a:outerShdw>
                </a:effectLst>
                <a:latin typeface="Gill Sans MT" pitchFamily="34" charset="0"/>
                <a:ea typeface="+mn-ea"/>
              </a:rPr>
              <a:t>$2,000</a:t>
            </a:r>
          </a:p>
          <a:p>
            <a:pPr marL="598211" indent="-546193" defTabSz="914400" fontAlgn="auto" hangingPunct="1">
              <a:spcBef>
                <a:spcPct val="20000"/>
              </a:spcBef>
              <a:spcAft>
                <a:spcPts val="0"/>
              </a:spcAft>
              <a:buClr>
                <a:schemeClr val="accent1"/>
              </a:buClr>
              <a:buSzPct val="80000"/>
              <a:defRPr/>
            </a:pPr>
            <a:r>
              <a:rPr lang="en-US" sz="3200" dirty="0">
                <a:solidFill>
                  <a:schemeClr val="tx1"/>
                </a:solidFill>
                <a:latin typeface="Gill Sans MT" pitchFamily="34" charset="0"/>
                <a:ea typeface="+mn-ea"/>
              </a:rPr>
              <a:t>Cost per unit </a:t>
            </a:r>
          </a:p>
        </p:txBody>
      </p:sp>
    </p:spTree>
    <p:custDataLst>
      <p:tags r:id="rId1"/>
    </p:custData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fade">
                                      <p:cBhvr>
                                        <p:cTn id="10" dur="1000"/>
                                        <p:tgtEl>
                                          <p:spTgt spid="6">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Effect transition="in" filter="fade">
                                      <p:cBhvr>
                                        <p:cTn id="13" dur="1000"/>
                                        <p:tgtEl>
                                          <p:spTgt spid="6">
                                            <p:txEl>
                                              <p:pRg st="1" end="1"/>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2530" name="Picture 4"/>
          <p:cNvPicPr>
            <a:picLocks noChangeAspect="1"/>
          </p:cNvPicPr>
          <p:nvPr/>
        </p:nvPicPr>
        <p:blipFill>
          <a:blip r:embed="rId2" cstate="email"/>
          <a:srcRect/>
          <a:stretch>
            <a:fillRect/>
          </a:stretch>
        </p:blipFill>
        <p:spPr bwMode="auto">
          <a:xfrm>
            <a:off x="0" y="0"/>
            <a:ext cx="13004800" cy="9805988"/>
          </a:xfrm>
          <a:prstGeom prst="rect">
            <a:avLst/>
          </a:prstGeom>
          <a:noFill/>
          <a:ln w="12700">
            <a:noFill/>
            <a:miter lim="0"/>
            <a:headEnd/>
            <a:tailEnd/>
          </a:ln>
        </p:spPr>
      </p:pic>
      <p:sp>
        <p:nvSpPr>
          <p:cNvPr id="8" name="Rectangle 7"/>
          <p:cNvSpPr/>
          <p:nvPr/>
        </p:nvSpPr>
        <p:spPr>
          <a:xfrm>
            <a:off x="0" y="0"/>
            <a:ext cx="13004800" cy="10058400"/>
          </a:xfrm>
          <a:prstGeom prst="rect">
            <a:avLst/>
          </a:prstGeom>
          <a:solidFill>
            <a:schemeClr val="tx1">
              <a:lumMod val="65000"/>
              <a:alpha val="49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2" name="Rectangle 2"/>
          <p:cNvSpPr>
            <a:spLocks noGrp="1" noChangeArrowheads="1"/>
          </p:cNvSpPr>
          <p:nvPr>
            <p:ph idx="1"/>
          </p:nvPr>
        </p:nvSpPr>
        <p:spPr>
          <a:xfrm>
            <a:off x="787400" y="2743200"/>
            <a:ext cx="11887200" cy="4267200"/>
          </a:xfrm>
        </p:spPr>
        <p:txBody>
          <a:bodyPr>
            <a:normAutofit/>
          </a:bodyPr>
          <a:lstStyle/>
          <a:p>
            <a:pPr eaLnBrk="1" hangingPunct="1">
              <a:buFont typeface="Wingdings 2" pitchFamily="18" charset="2"/>
              <a:buNone/>
              <a:defRPr/>
            </a:pPr>
            <a:r>
              <a:rPr lang="ja-JP" altLang="en-US" sz="4400" b="1" i="1">
                <a:latin typeface="Gill Sans MT" pitchFamily="34" charset="0"/>
                <a:ea typeface="ＭＳ Ｐゴシック" charset="-128"/>
              </a:rPr>
              <a:t>“</a:t>
            </a:r>
            <a:r>
              <a:rPr lang="en-US" altLang="ja-JP" sz="4400" b="1" i="1" dirty="0">
                <a:latin typeface="Gill Sans MT" pitchFamily="34" charset="0"/>
                <a:ea typeface="ＭＳ Ｐゴシック" charset="-128"/>
              </a:rPr>
              <a:t>There is a </a:t>
            </a:r>
            <a:r>
              <a:rPr lang="en-US" altLang="ja-JP" sz="5400" b="1" i="1" dirty="0">
                <a:effectLst>
                  <a:outerShdw blurRad="38100" dist="38100" dir="2700000" algn="tl">
                    <a:srgbClr val="000000"/>
                  </a:outerShdw>
                </a:effectLst>
                <a:latin typeface="Gill Sans MT" pitchFamily="34" charset="0"/>
                <a:ea typeface="ＭＳ Ｐゴシック" charset="-128"/>
              </a:rPr>
              <a:t>great need </a:t>
            </a:r>
            <a:r>
              <a:rPr lang="en-US" altLang="ja-JP" sz="4400" b="1" i="1" dirty="0">
                <a:latin typeface="Gill Sans MT" pitchFamily="34" charset="0"/>
                <a:ea typeface="ＭＳ Ｐゴシック" charset="-128"/>
              </a:rPr>
              <a:t>to improve </a:t>
            </a:r>
            <a:r>
              <a:rPr lang="en-US" altLang="ja-JP" sz="4400" b="1" i="1" dirty="0" err="1">
                <a:latin typeface="Gill Sans MT" pitchFamily="34" charset="0"/>
                <a:ea typeface="ＭＳ Ｐゴシック" charset="-128"/>
              </a:rPr>
              <a:t>cryotherapy</a:t>
            </a:r>
            <a:r>
              <a:rPr lang="en-US" altLang="ja-JP" sz="4400" b="1" i="1" dirty="0">
                <a:latin typeface="Gill Sans MT" pitchFamily="34" charset="0"/>
                <a:ea typeface="ＭＳ Ｐゴシック" charset="-128"/>
              </a:rPr>
              <a:t> methods, especially those based on CO</a:t>
            </a:r>
            <a:r>
              <a:rPr lang="en-US" altLang="ja-JP" sz="4400" b="1" i="1" baseline="-25000" dirty="0">
                <a:latin typeface="Gill Sans MT" pitchFamily="34" charset="0"/>
                <a:ea typeface="ＭＳ Ｐゴシック" charset="-128"/>
              </a:rPr>
              <a:t>2</a:t>
            </a:r>
            <a:r>
              <a:rPr lang="en-US" altLang="ja-JP" sz="4400" b="1" i="1" dirty="0">
                <a:latin typeface="Gill Sans MT" pitchFamily="34" charset="0"/>
                <a:ea typeface="ＭＳ Ｐゴシック" charset="-128"/>
              </a:rPr>
              <a:t>, for treatment of cervical pre-cancer in resource-poor countries…</a:t>
            </a:r>
            <a:r>
              <a:rPr lang="ja-JP" altLang="en-US" sz="4400" b="1" i="1">
                <a:latin typeface="Gill Sans MT" pitchFamily="34" charset="0"/>
                <a:ea typeface="ＭＳ Ｐゴシック" charset="-128"/>
              </a:rPr>
              <a:t>”</a:t>
            </a:r>
            <a:endParaRPr lang="en-US" altLang="ja-JP" sz="4400" b="1" i="1" dirty="0">
              <a:latin typeface="Gill Sans MT" pitchFamily="34" charset="0"/>
              <a:ea typeface="ＭＳ Ｐゴシック" charset="-128"/>
            </a:endParaRPr>
          </a:p>
          <a:p>
            <a:pPr eaLnBrk="1" hangingPunct="1">
              <a:buFont typeface="Wingdings 2" pitchFamily="18" charset="2"/>
              <a:buNone/>
              <a:defRPr/>
            </a:pPr>
            <a:r>
              <a:rPr lang="en-US" sz="4400" dirty="0">
                <a:latin typeface="Gill Sans MT" pitchFamily="34" charset="0"/>
                <a:ea typeface="ＭＳ Ｐゴシック" charset="-128"/>
              </a:rPr>
              <a:t>								-</a:t>
            </a:r>
            <a:r>
              <a:rPr lang="en-US" sz="4400" dirty="0" err="1">
                <a:latin typeface="Gill Sans MT" pitchFamily="34" charset="0"/>
                <a:ea typeface="ＭＳ Ｐゴシック" charset="-128"/>
              </a:rPr>
              <a:t>Rema</a:t>
            </a:r>
            <a:r>
              <a:rPr lang="en-US" sz="4400" dirty="0">
                <a:latin typeface="Gill Sans MT" pitchFamily="34" charset="0"/>
                <a:ea typeface="ＭＳ Ｐゴシック" charset="-128"/>
              </a:rPr>
              <a:t> P, et al.</a:t>
            </a:r>
          </a:p>
          <a:p>
            <a:pPr eaLnBrk="1" hangingPunct="1">
              <a:defRPr/>
            </a:pPr>
            <a:endParaRPr lang="en-US" sz="1800" dirty="0">
              <a:ea typeface="ＭＳ Ｐゴシック" charset="-128"/>
            </a:endParaRPr>
          </a:p>
        </p:txBody>
      </p:sp>
    </p:spTree>
  </p:cSld>
  <p:clrMapOvr>
    <a:masterClrMapping/>
  </p:clrMapOvr>
  <p:transition spd="med">
    <p:fade/>
  </p:transition>
</p:sld>
</file>

<file path=ppt/tags/tag1.xml><?xml version="1.0" encoding="utf-8"?>
<p:tagLst xmlns:a="http://schemas.openxmlformats.org/drawingml/2006/main" xmlns:r="http://schemas.openxmlformats.org/officeDocument/2006/relationships" xmlns:p="http://schemas.openxmlformats.org/presentationml/2006/main">
  <p:tag name="TIMING" val="|7.4|9.7|4.4"/>
</p:tagLst>
</file>

<file path=ppt/tags/tag2.xml><?xml version="1.0" encoding="utf-8"?>
<p:tagLst xmlns:a="http://schemas.openxmlformats.org/drawingml/2006/main" xmlns:r="http://schemas.openxmlformats.org/officeDocument/2006/relationships" xmlns:p="http://schemas.openxmlformats.org/presentationml/2006/main">
  <p:tag name="TIMING" val="|5.8|4.7|7.4"/>
</p:tagLst>
</file>

<file path=ppt/tags/tag3.xml><?xml version="1.0" encoding="utf-8"?>
<p:tagLst xmlns:a="http://schemas.openxmlformats.org/drawingml/2006/main" xmlns:r="http://schemas.openxmlformats.org/officeDocument/2006/relationships" xmlns:p="http://schemas.openxmlformats.org/presentationml/2006/main">
  <p:tag name="TIMING" val="|10|4.6|8.2"/>
</p:tagLst>
</file>

<file path=ppt/tags/tag4.xml><?xml version="1.0" encoding="utf-8"?>
<p:tagLst xmlns:a="http://schemas.openxmlformats.org/drawingml/2006/main" xmlns:r="http://schemas.openxmlformats.org/officeDocument/2006/relationships" xmlns:p="http://schemas.openxmlformats.org/presentationml/2006/main">
  <p:tag name="TIMING" val="|26.7"/>
</p:tagLst>
</file>

<file path=ppt/tags/tag5.xml><?xml version="1.0" encoding="utf-8"?>
<p:tagLst xmlns:a="http://schemas.openxmlformats.org/drawingml/2006/main" xmlns:r="http://schemas.openxmlformats.org/officeDocument/2006/relationships" xmlns:p="http://schemas.openxmlformats.org/presentationml/2006/main">
  <p:tag name="TIMING" val="|11.6|4.7"/>
</p:tagLst>
</file>

<file path=ppt/theme/theme1.xml><?xml version="1.0" encoding="utf-8"?>
<a:theme xmlns:a="http://schemas.openxmlformats.org/drawingml/2006/main" name="Technic">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Technic">
      <a:majorFont>
        <a:latin typeface="Franklin Gothic Book"/>
        <a:ea typeface=""/>
        <a:cs typeface=""/>
        <a:font script="Jpan" typeface="ＭＳ Ｐゴシック"/>
        <a:font script="Hang" typeface="HY견고딕"/>
        <a:font script="Hans" typeface="宋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HGｺﾞｼｯｸM"/>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Apex</Template>
  <TotalTime>7576</TotalTime>
  <Words>1572</Words>
  <Application>Microsoft Macintosh PowerPoint</Application>
  <PresentationFormat>Custom</PresentationFormat>
  <Paragraphs>290</Paragraphs>
  <Slides>38</Slides>
  <Notes>16</Notes>
  <HiddenSlides>14</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38</vt:i4>
      </vt:variant>
    </vt:vector>
  </HeadingPairs>
  <TitlesOfParts>
    <vt:vector size="48" baseType="lpstr">
      <vt:lpstr>Arial</vt:lpstr>
      <vt:lpstr>Bradley Hand ITC</vt:lpstr>
      <vt:lpstr>Franklin Gothic Book</vt:lpstr>
      <vt:lpstr>Gil sans</vt:lpstr>
      <vt:lpstr>Gill Sans</vt:lpstr>
      <vt:lpstr>Gill Sans MT</vt:lpstr>
      <vt:lpstr>Helvetica Light</vt:lpstr>
      <vt:lpstr>Noteworthy Bold</vt:lpstr>
      <vt:lpstr>Wingdings 2</vt:lpstr>
      <vt:lpstr>Technic</vt:lpstr>
      <vt:lpstr>PowerPoint Presentation</vt:lpstr>
      <vt:lpstr>Cervical Cancer is a Silent Killer…</vt:lpstr>
      <vt:lpstr>Families Suffer…</vt:lpstr>
      <vt:lpstr>Development of Cervical Cancer</vt:lpstr>
      <vt:lpstr>Screening</vt:lpstr>
      <vt:lpstr>Solution: Electrical Excision</vt:lpstr>
      <vt:lpstr>Solution: Cryoablation</vt:lpstr>
      <vt:lpstr>Current Inadequacies </vt:lpstr>
      <vt:lpstr>PowerPoint Presentation</vt:lpstr>
      <vt:lpstr>Solution Landscaping</vt:lpstr>
      <vt:lpstr>Even More Outside the Box</vt:lpstr>
      <vt:lpstr>Ah Ha! Make Dry Ice!</vt:lpstr>
      <vt:lpstr>CryoPop Popsicle Design </vt:lpstr>
      <vt:lpstr>CryoPop Popsicle Design</vt:lpstr>
      <vt:lpstr>CryoPop PushPop Design</vt:lpstr>
      <vt:lpstr>CryoPop PushPop Design</vt:lpstr>
      <vt:lpstr>The CryoPopTM</vt:lpstr>
      <vt:lpstr>Recent Design</vt:lpstr>
      <vt:lpstr>Demonstration…</vt:lpstr>
      <vt:lpstr>CryoPop Component Details</vt:lpstr>
      <vt:lpstr>CryoPop Features</vt:lpstr>
      <vt:lpstr>Bench Testing Complete</vt:lpstr>
      <vt:lpstr>Animal Testing Phase 1</vt:lpstr>
      <vt:lpstr>History Lesson</vt:lpstr>
      <vt:lpstr>CryoPop CO2 Cartridges</vt:lpstr>
      <vt:lpstr>Saving Costs, Expanding Treatment</vt:lpstr>
      <vt:lpstr>Delivering Meaningful Impact</vt:lpstr>
      <vt:lpstr>Target market</vt:lpstr>
      <vt:lpstr>PowerPoint Presentation</vt:lpstr>
      <vt:lpstr>Product-Market Fit</vt:lpstr>
      <vt:lpstr>Smooth Regulatory Pathway</vt:lpstr>
      <vt:lpstr>Barriers to Entry</vt:lpstr>
      <vt:lpstr>Milestones</vt:lpstr>
      <vt:lpstr>Milestones</vt:lpstr>
      <vt:lpstr>PowerPoint Presentation</vt:lpstr>
      <vt:lpstr>Accomplishments</vt:lpstr>
      <vt:lpstr>Thank You!!!</vt:lpstr>
      <vt:lpstr>Conclusion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MoMo Scientific</dc:title>
  <cp:lastModifiedBy>John-William Sidhom</cp:lastModifiedBy>
  <cp:revision>291</cp:revision>
  <dcterms:modified xsi:type="dcterms:W3CDTF">2020-11-26T19:59:16Z</dcterms:modified>
</cp:coreProperties>
</file>